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Roboto"/>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Lato-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2.png>
</file>

<file path=ppt/media/image3.jpg>
</file>

<file path=ppt/media/image4.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f88252dc4_0_1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f88252dc4_0_1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8252dc4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8252dc4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f88252dc4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8252dc4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 Id="rId6" Type="http://schemas.openxmlformats.org/officeDocument/2006/relationships/slide" Target="/ppt/slides/slide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 Id="rId6" Type="http://schemas.openxmlformats.org/officeDocument/2006/relationships/slide" Target="/ppt/slides/slide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jp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73140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Predicting House Prices using Machine Learning</a:t>
            </a:r>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By Esther Ukoh</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27"/>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81" name="Shape 181"/>
        <p:cNvGrpSpPr/>
        <p:nvPr/>
      </p:nvGrpSpPr>
      <p:grpSpPr>
        <a:xfrm>
          <a:off x="0" y="0"/>
          <a:ext cx="0" cy="0"/>
          <a:chOff x="0" y="0"/>
          <a:chExt cx="0" cy="0"/>
        </a:xfrm>
      </p:grpSpPr>
      <p:sp>
        <p:nvSpPr>
          <p:cNvPr id="182" name="Google Shape;182;p19"/>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Project overview and objective</a:t>
            </a:r>
            <a:endParaRPr sz="1200"/>
          </a:p>
        </p:txBody>
      </p:sp>
      <p:sp>
        <p:nvSpPr>
          <p:cNvPr id="183" name="Google Shape;183;p19"/>
          <p:cNvSpPr txBox="1"/>
          <p:nvPr>
            <p:ph idx="4294967295" type="body"/>
          </p:nvPr>
        </p:nvSpPr>
        <p:spPr>
          <a:xfrm>
            <a:off x="706950" y="1673150"/>
            <a:ext cx="7730100" cy="2498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800">
                <a:solidFill>
                  <a:srgbClr val="FFFFFF"/>
                </a:solidFill>
              </a:rPr>
              <a:t>In this project, I built a machine learning model to predict house prices based on various features like living area square feet, number of bedrooms, how many cars the garage  can take etc. Numerous regression models were used and chose the one with the best metrics.</a:t>
            </a:r>
            <a:endParaRPr sz="28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 and Dataset</a:t>
            </a:r>
            <a:endParaRPr/>
          </a:p>
        </p:txBody>
      </p:sp>
      <p:sp>
        <p:nvSpPr>
          <p:cNvPr id="189" name="Google Shape;189;p20"/>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90" name="Google Shape;190;p20"/>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100"/>
              <a:t>Problem statement:</a:t>
            </a:r>
            <a:r>
              <a:rPr lang="en-GB" sz="1100"/>
              <a:t> House price prediction is a complex task that requires analyzing multiple factors. Real estate is not only a national but also an individual concern. With increasing demand for housing, prices are also on the rise hence the importance of accurate predictions.</a:t>
            </a:r>
            <a:endParaRPr sz="1100"/>
          </a:p>
        </p:txBody>
      </p:sp>
      <p:sp>
        <p:nvSpPr>
          <p:cNvPr id="191" name="Google Shape;191;p20"/>
          <p:cNvSpPr/>
          <p:nvPr/>
        </p:nvSpPr>
        <p:spPr>
          <a:xfrm>
            <a:off x="1400800" y="3732878"/>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92" name="Google Shape;192;p20"/>
          <p:cNvSpPr txBox="1"/>
          <p:nvPr>
            <p:ph idx="1" type="body"/>
          </p:nvPr>
        </p:nvSpPr>
        <p:spPr>
          <a:xfrm>
            <a:off x="1847691" y="37328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100"/>
              <a:t>Dataset description:</a:t>
            </a:r>
            <a:r>
              <a:rPr lang="en-GB" sz="1100"/>
              <a:t> Using the 'House Prices - Advanced Regression Techniques' dataset from Kaggle</a:t>
            </a:r>
            <a:endParaRPr sz="1100"/>
          </a:p>
        </p:txBody>
      </p:sp>
      <p:sp>
        <p:nvSpPr>
          <p:cNvPr id="193" name="Google Shape;193;p20"/>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194" name="Google Shape;194;p20"/>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Data overview</a:t>
            </a:r>
            <a:r>
              <a:rPr lang="en-GB" sz="1100"/>
              <a:t>: The training dataset consists of 1460 house samples, while the testing dataset has 1461 samples.</a:t>
            </a:r>
            <a:endParaRPr sz="1100"/>
          </a:p>
          <a:p>
            <a:pPr indent="0" lvl="0" marL="0" rtl="0" algn="l">
              <a:spcBef>
                <a:spcPts val="1600"/>
              </a:spcBef>
              <a:spcAft>
                <a:spcPts val="0"/>
              </a:spcAft>
              <a:buNone/>
            </a:pPr>
            <a:r>
              <a:rPr lang="en-GB" sz="1100"/>
              <a:t> Originally there are 80 features in the training dataset and 79 in the testing dataset. I ended up using 60 features for my analysis.</a:t>
            </a:r>
            <a:endParaRPr sz="1100"/>
          </a:p>
          <a:p>
            <a:pPr indent="0" lvl="0" marL="0" rtl="0" algn="l">
              <a:spcBef>
                <a:spcPts val="1600"/>
              </a:spcBef>
              <a:spcAft>
                <a:spcPts val="0"/>
              </a:spcAft>
              <a:buNone/>
            </a:pPr>
            <a:r>
              <a:rPr lang="en-GB" sz="1100"/>
              <a:t>The target variable is the </a:t>
            </a:r>
            <a:r>
              <a:rPr b="1" lang="en-GB" sz="1100"/>
              <a:t>Sale Price</a:t>
            </a:r>
            <a:endParaRPr sz="1100"/>
          </a:p>
          <a:p>
            <a:pPr indent="0" lvl="0" marL="0" rtl="0" algn="l">
              <a:spcBef>
                <a:spcPts val="1600"/>
              </a:spcBef>
              <a:spcAft>
                <a:spcPts val="0"/>
              </a:spcAft>
              <a:buNone/>
            </a:pPr>
            <a:r>
              <a:t/>
            </a:r>
            <a:endParaRPr sz="1100"/>
          </a:p>
          <a:p>
            <a:pPr indent="0" lvl="0" marL="0" rtl="0" algn="l">
              <a:spcBef>
                <a:spcPts val="1600"/>
              </a:spcBef>
              <a:spcAft>
                <a:spcPts val="0"/>
              </a:spcAft>
              <a:buNone/>
            </a:pPr>
            <a:r>
              <a:t/>
            </a:r>
            <a:endParaRPr sz="1100"/>
          </a:p>
          <a:p>
            <a:pPr indent="0" lvl="0" marL="0" rtl="0" algn="l">
              <a:spcBef>
                <a:spcPts val="1600"/>
              </a:spcBef>
              <a:spcAft>
                <a:spcPts val="1600"/>
              </a:spcAft>
              <a:buNone/>
            </a:pPr>
            <a:r>
              <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8" name="Shape 198"/>
        <p:cNvGrpSpPr/>
        <p:nvPr/>
      </p:nvGrpSpPr>
      <p:grpSpPr>
        <a:xfrm>
          <a:off x="0" y="0"/>
          <a:ext cx="0" cy="0"/>
          <a:chOff x="0" y="0"/>
          <a:chExt cx="0" cy="0"/>
        </a:xfrm>
      </p:grpSpPr>
      <p:sp>
        <p:nvSpPr>
          <p:cNvPr id="199" name="Google Shape;199;p21"/>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 and Features</a:t>
            </a:r>
            <a:endParaRPr/>
          </a:p>
        </p:txBody>
      </p:sp>
      <p:sp>
        <p:nvSpPr>
          <p:cNvPr id="200" name="Google Shape;200;p21"/>
          <p:cNvSpPr txBox="1"/>
          <p:nvPr/>
        </p:nvSpPr>
        <p:spPr>
          <a:xfrm>
            <a:off x="1308150" y="1505100"/>
            <a:ext cx="1607700" cy="36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u="sng">
                <a:solidFill>
                  <a:srgbClr val="FFFFFF"/>
                </a:solidFill>
                <a:latin typeface="Raleway"/>
                <a:ea typeface="Raleway"/>
                <a:cs typeface="Raleway"/>
                <a:sym typeface="Raleway"/>
              </a:rPr>
              <a:t>Methodology: </a:t>
            </a:r>
            <a:r>
              <a:rPr lang="en-GB" sz="1300">
                <a:solidFill>
                  <a:srgbClr val="FFFFFF"/>
                </a:solidFill>
                <a:latin typeface="Raleway"/>
                <a:ea typeface="Raleway"/>
                <a:cs typeface="Raleway"/>
                <a:sym typeface="Raleway"/>
              </a:rPr>
              <a:t>Machine learning approach using regression algorithms specifically Linear Regression, Decision Trees, and Random Forest algorithms</a:t>
            </a:r>
            <a:endParaRPr sz="1300">
              <a:solidFill>
                <a:srgbClr val="FFFFFF"/>
              </a:solidFill>
              <a:latin typeface="Raleway"/>
              <a:ea typeface="Raleway"/>
              <a:cs typeface="Raleway"/>
              <a:sym typeface="Raleway"/>
            </a:endParaRPr>
          </a:p>
        </p:txBody>
      </p:sp>
      <p:sp>
        <p:nvSpPr>
          <p:cNvPr id="201" name="Google Shape;201;p21"/>
          <p:cNvSpPr txBox="1"/>
          <p:nvPr/>
        </p:nvSpPr>
        <p:spPr>
          <a:xfrm>
            <a:off x="3448425" y="1505100"/>
            <a:ext cx="1634700" cy="321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u="sng">
                <a:solidFill>
                  <a:srgbClr val="FFFFFF"/>
                </a:solidFill>
                <a:latin typeface="Raleway"/>
                <a:ea typeface="Raleway"/>
                <a:cs typeface="Raleway"/>
                <a:sym typeface="Raleway"/>
              </a:rPr>
              <a:t>Feature selection: </a:t>
            </a:r>
            <a:r>
              <a:rPr lang="en-GB" sz="1300">
                <a:solidFill>
                  <a:srgbClr val="FFFFFF"/>
                </a:solidFill>
                <a:latin typeface="Raleway"/>
                <a:ea typeface="Raleway"/>
                <a:cs typeface="Raleway"/>
                <a:sym typeface="Raleway"/>
              </a:rPr>
              <a:t>Overall Quality, Total Area, Total Square Feet, Total Baths etc were some of the top features used in this project</a:t>
            </a:r>
            <a:endParaRPr sz="1300">
              <a:solidFill>
                <a:srgbClr val="FFFFFF"/>
              </a:solidFill>
              <a:latin typeface="Raleway"/>
              <a:ea typeface="Raleway"/>
              <a:cs typeface="Raleway"/>
              <a:sym typeface="Raleway"/>
            </a:endParaRPr>
          </a:p>
        </p:txBody>
      </p:sp>
      <p:sp>
        <p:nvSpPr>
          <p:cNvPr id="202" name="Google Shape;202;p21"/>
          <p:cNvSpPr txBox="1"/>
          <p:nvPr/>
        </p:nvSpPr>
        <p:spPr>
          <a:xfrm>
            <a:off x="5426250" y="2303250"/>
            <a:ext cx="2024700" cy="127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u="sng">
                <a:solidFill>
                  <a:srgbClr val="FFFFFF"/>
                </a:solidFill>
                <a:latin typeface="Raleway"/>
                <a:ea typeface="Raleway"/>
                <a:cs typeface="Raleway"/>
                <a:sym typeface="Raleway"/>
              </a:rPr>
              <a:t>Feature engineering:</a:t>
            </a:r>
            <a:r>
              <a:rPr lang="en-GB" sz="1300">
                <a:solidFill>
                  <a:srgbClr val="FFFFFF"/>
                </a:solidFill>
                <a:latin typeface="Raleway"/>
                <a:ea typeface="Raleway"/>
                <a:cs typeface="Raleway"/>
                <a:sym typeface="Raleway"/>
              </a:rPr>
              <a:t> Handled missing values, Data normalization/scaling and Created new features </a:t>
            </a:r>
            <a:endParaRPr sz="1300">
              <a:solidFill>
                <a:srgbClr val="FFFFFF"/>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2"/>
          <p:cNvSpPr txBox="1"/>
          <p:nvPr>
            <p:ph type="title"/>
          </p:nvPr>
        </p:nvSpPr>
        <p:spPr>
          <a:xfrm>
            <a:off x="658050" y="581075"/>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Data Cleaning and Transformation</a:t>
            </a:r>
            <a:endParaRPr sz="800"/>
          </a:p>
        </p:txBody>
      </p:sp>
      <p:sp>
        <p:nvSpPr>
          <p:cNvPr id="208" name="Google Shape;208;p22"/>
          <p:cNvSpPr txBox="1"/>
          <p:nvPr/>
        </p:nvSpPr>
        <p:spPr>
          <a:xfrm>
            <a:off x="460550" y="3462425"/>
            <a:ext cx="1201800" cy="890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Excessive Missing Values </a:t>
            </a:r>
            <a:endParaRPr b="1">
              <a:latin typeface="Lato"/>
              <a:ea typeface="Lato"/>
              <a:cs typeface="Lato"/>
              <a:sym typeface="Lato"/>
            </a:endParaRPr>
          </a:p>
        </p:txBody>
      </p:sp>
      <p:sp>
        <p:nvSpPr>
          <p:cNvPr id="209" name="Google Shape;209;p22"/>
          <p:cNvSpPr txBox="1"/>
          <p:nvPr>
            <p:ph type="title"/>
          </p:nvPr>
        </p:nvSpPr>
        <p:spPr>
          <a:xfrm>
            <a:off x="460550" y="1487625"/>
            <a:ext cx="2214900" cy="411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Dropped</a:t>
            </a:r>
            <a:endParaRPr sz="800">
              <a:solidFill>
                <a:srgbClr val="000000"/>
              </a:solidFill>
            </a:endParaRPr>
          </a:p>
        </p:txBody>
      </p:sp>
      <p:sp>
        <p:nvSpPr>
          <p:cNvPr id="210" name="Google Shape;210;p22"/>
          <p:cNvSpPr txBox="1"/>
          <p:nvPr>
            <p:ph idx="4294967295" type="body"/>
          </p:nvPr>
        </p:nvSpPr>
        <p:spPr>
          <a:xfrm>
            <a:off x="460562" y="1812963"/>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1200">
                <a:solidFill>
                  <a:srgbClr val="212121"/>
                </a:solidFill>
                <a:highlight>
                  <a:srgbClr val="FFFFFF"/>
                </a:highlight>
                <a:latin typeface="Roboto"/>
                <a:ea typeface="Roboto"/>
                <a:cs typeface="Roboto"/>
                <a:sym typeface="Roboto"/>
              </a:rPr>
              <a:t>PoolQC, MiscFeature, Alley, Fence', 'Utilities', 'Street', 'Condition2'</a:t>
            </a:r>
            <a:r>
              <a:rPr lang="en-GB" sz="700"/>
              <a:t>.</a:t>
            </a:r>
            <a:endParaRPr sz="700"/>
          </a:p>
        </p:txBody>
      </p:sp>
      <p:sp>
        <p:nvSpPr>
          <p:cNvPr id="211" name="Google Shape;211;p22"/>
          <p:cNvSpPr txBox="1"/>
          <p:nvPr/>
        </p:nvSpPr>
        <p:spPr>
          <a:xfrm>
            <a:off x="1749375" y="2363475"/>
            <a:ext cx="1569300" cy="1063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b="1" lang="en-GB">
                <a:latin typeface="Lato"/>
                <a:ea typeface="Lato"/>
                <a:cs typeface="Lato"/>
                <a:sym typeface="Lato"/>
              </a:rPr>
              <a:t>Categorical</a:t>
            </a:r>
            <a:endParaRPr b="1">
              <a:latin typeface="Lato"/>
              <a:ea typeface="Lato"/>
              <a:cs typeface="Lato"/>
              <a:sym typeface="Lato"/>
            </a:endParaRPr>
          </a:p>
          <a:p>
            <a:pPr indent="0" lvl="0" marL="0" rtl="0" algn="ctr">
              <a:lnSpc>
                <a:spcPct val="100000"/>
              </a:lnSpc>
              <a:spcBef>
                <a:spcPts val="0"/>
              </a:spcBef>
              <a:spcAft>
                <a:spcPts val="0"/>
              </a:spcAft>
              <a:buClr>
                <a:srgbClr val="000000"/>
              </a:buClr>
              <a:buSzPts val="1100"/>
              <a:buFont typeface="Arial"/>
              <a:buNone/>
            </a:pPr>
            <a:r>
              <a:rPr b="1" lang="en-GB">
                <a:latin typeface="Lato"/>
                <a:ea typeface="Lato"/>
                <a:cs typeface="Lato"/>
                <a:sym typeface="Lato"/>
              </a:rPr>
              <a:t>Features according to data  description</a:t>
            </a:r>
            <a:endParaRPr b="1">
              <a:latin typeface="Lato"/>
              <a:ea typeface="Lato"/>
              <a:cs typeface="Lato"/>
              <a:sym typeface="Lato"/>
            </a:endParaRPr>
          </a:p>
        </p:txBody>
      </p:sp>
      <p:sp>
        <p:nvSpPr>
          <p:cNvPr id="212" name="Google Shape;212;p22"/>
          <p:cNvSpPr txBox="1"/>
          <p:nvPr>
            <p:ph type="title"/>
          </p:nvPr>
        </p:nvSpPr>
        <p:spPr>
          <a:xfrm>
            <a:off x="1836556" y="3794463"/>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Filled with No (Feature)</a:t>
            </a:r>
            <a:endParaRPr sz="800">
              <a:solidFill>
                <a:srgbClr val="000000"/>
              </a:solidFill>
            </a:endParaRPr>
          </a:p>
        </p:txBody>
      </p:sp>
      <p:sp>
        <p:nvSpPr>
          <p:cNvPr id="213" name="Google Shape;213;p22"/>
          <p:cNvSpPr txBox="1"/>
          <p:nvPr>
            <p:ph idx="4294967295" type="body"/>
          </p:nvPr>
        </p:nvSpPr>
        <p:spPr>
          <a:xfrm>
            <a:off x="1836550" y="3920950"/>
            <a:ext cx="1845600" cy="698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200">
                <a:latin typeface="Roboto"/>
                <a:ea typeface="Roboto"/>
                <a:cs typeface="Roboto"/>
                <a:sym typeface="Roboto"/>
              </a:rPr>
              <a:t>Fireplace, Garage and Masonery Veneer Type</a:t>
            </a:r>
            <a:endParaRPr sz="1200">
              <a:latin typeface="Roboto"/>
              <a:ea typeface="Roboto"/>
              <a:cs typeface="Roboto"/>
              <a:sym typeface="Roboto"/>
            </a:endParaRPr>
          </a:p>
          <a:p>
            <a:pPr indent="0" lvl="0" marL="0" rtl="0" algn="l">
              <a:lnSpc>
                <a:spcPct val="100000"/>
              </a:lnSpc>
              <a:spcBef>
                <a:spcPts val="0"/>
              </a:spcBef>
              <a:spcAft>
                <a:spcPts val="0"/>
              </a:spcAft>
              <a:buNone/>
            </a:pPr>
            <a:r>
              <a:rPr lang="en-GB" sz="1200">
                <a:latin typeface="Roboto"/>
                <a:ea typeface="Roboto"/>
                <a:cs typeface="Roboto"/>
                <a:sym typeface="Roboto"/>
              </a:rPr>
              <a:t> related Columns and all basement related features</a:t>
            </a:r>
            <a:endParaRPr sz="1200">
              <a:latin typeface="Roboto"/>
              <a:ea typeface="Roboto"/>
              <a:cs typeface="Roboto"/>
              <a:sym typeface="Roboto"/>
            </a:endParaRPr>
          </a:p>
        </p:txBody>
      </p:sp>
      <p:sp>
        <p:nvSpPr>
          <p:cNvPr id="214" name="Google Shape;214;p22"/>
          <p:cNvSpPr txBox="1"/>
          <p:nvPr/>
        </p:nvSpPr>
        <p:spPr>
          <a:xfrm>
            <a:off x="3465550" y="3462425"/>
            <a:ext cx="1348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Categorical Features</a:t>
            </a:r>
            <a:endParaRPr b="1">
              <a:latin typeface="Lato"/>
              <a:ea typeface="Lato"/>
              <a:cs typeface="Lato"/>
              <a:sym typeface="Lato"/>
            </a:endParaRPr>
          </a:p>
        </p:txBody>
      </p:sp>
      <p:sp>
        <p:nvSpPr>
          <p:cNvPr id="215" name="Google Shape;215;p22"/>
          <p:cNvSpPr txBox="1"/>
          <p:nvPr>
            <p:ph type="title"/>
          </p:nvPr>
        </p:nvSpPr>
        <p:spPr>
          <a:xfrm>
            <a:off x="3464559" y="1578075"/>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Filled With Mode</a:t>
            </a:r>
            <a:endParaRPr sz="800">
              <a:solidFill>
                <a:srgbClr val="000000"/>
              </a:solidFill>
            </a:endParaRPr>
          </a:p>
        </p:txBody>
      </p:sp>
      <p:sp>
        <p:nvSpPr>
          <p:cNvPr id="216" name="Google Shape;216;p22"/>
          <p:cNvSpPr txBox="1"/>
          <p:nvPr>
            <p:ph idx="4294967295" type="body"/>
          </p:nvPr>
        </p:nvSpPr>
        <p:spPr>
          <a:xfrm>
            <a:off x="3464559" y="181297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1200">
                <a:solidFill>
                  <a:srgbClr val="212121"/>
                </a:solidFill>
                <a:highlight>
                  <a:srgbClr val="FFFFFF"/>
                </a:highlight>
                <a:latin typeface="Roboto"/>
                <a:ea typeface="Roboto"/>
                <a:cs typeface="Roboto"/>
                <a:sym typeface="Roboto"/>
              </a:rPr>
              <a:t>Electrical, MSZoning, Exterior1st', 'Exterior2nd', 'KitchenQual', 'Functional', 'SaleType'</a:t>
            </a:r>
            <a:r>
              <a:rPr lang="en-GB" sz="700"/>
              <a:t>.</a:t>
            </a:r>
            <a:endParaRPr sz="700"/>
          </a:p>
        </p:txBody>
      </p:sp>
      <p:sp>
        <p:nvSpPr>
          <p:cNvPr id="217" name="Google Shape;217;p22"/>
          <p:cNvSpPr txBox="1"/>
          <p:nvPr/>
        </p:nvSpPr>
        <p:spPr>
          <a:xfrm>
            <a:off x="4724275" y="2793550"/>
            <a:ext cx="1348800" cy="53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b="1" lang="en-GB">
                <a:latin typeface="Lato"/>
                <a:ea typeface="Lato"/>
                <a:cs typeface="Lato"/>
                <a:sym typeface="Lato"/>
              </a:rPr>
              <a:t>Numerical features</a:t>
            </a:r>
            <a:endParaRPr b="1">
              <a:latin typeface="Lato"/>
              <a:ea typeface="Lato"/>
              <a:cs typeface="Lato"/>
              <a:sym typeface="Lato"/>
            </a:endParaRPr>
          </a:p>
        </p:txBody>
      </p:sp>
      <p:sp>
        <p:nvSpPr>
          <p:cNvPr id="218" name="Google Shape;218;p22"/>
          <p:cNvSpPr txBox="1"/>
          <p:nvPr>
            <p:ph type="title"/>
          </p:nvPr>
        </p:nvSpPr>
        <p:spPr>
          <a:xfrm>
            <a:off x="4724278" y="3762213"/>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Filled with Median</a:t>
            </a:r>
            <a:endParaRPr sz="800">
              <a:solidFill>
                <a:srgbClr val="000000"/>
              </a:solidFill>
            </a:endParaRPr>
          </a:p>
        </p:txBody>
      </p:sp>
      <p:sp>
        <p:nvSpPr>
          <p:cNvPr id="219" name="Google Shape;219;p22"/>
          <p:cNvSpPr txBox="1"/>
          <p:nvPr>
            <p:ph idx="4294967295" type="body"/>
          </p:nvPr>
        </p:nvSpPr>
        <p:spPr>
          <a:xfrm>
            <a:off x="4724275" y="3994725"/>
            <a:ext cx="2569500" cy="794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1200">
                <a:solidFill>
                  <a:srgbClr val="212121"/>
                </a:solidFill>
                <a:highlight>
                  <a:srgbClr val="FFFFFF"/>
                </a:highlight>
                <a:latin typeface="Roboto"/>
                <a:ea typeface="Roboto"/>
                <a:cs typeface="Roboto"/>
                <a:sym typeface="Roboto"/>
              </a:rPr>
              <a:t>LotFrontage, MasVnrArea, GarageYrBlt, BsmtFinSF1, BsmtFinSF2, BsmtUnfSF, TotalBsmtSF, BsmtFullBath, BsmtHalfBath, GarageCars, GarageArea</a:t>
            </a:r>
            <a:endParaRPr sz="700"/>
          </a:p>
        </p:txBody>
      </p:sp>
      <p:sp>
        <p:nvSpPr>
          <p:cNvPr id="220" name="Google Shape;220;p22"/>
          <p:cNvSpPr txBox="1"/>
          <p:nvPr/>
        </p:nvSpPr>
        <p:spPr>
          <a:xfrm>
            <a:off x="6325161" y="3462425"/>
            <a:ext cx="14511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New Features</a:t>
            </a:r>
            <a:endParaRPr b="1">
              <a:latin typeface="Lato"/>
              <a:ea typeface="Lato"/>
              <a:cs typeface="Lato"/>
              <a:sym typeface="Lato"/>
            </a:endParaRPr>
          </a:p>
        </p:txBody>
      </p:sp>
      <p:sp>
        <p:nvSpPr>
          <p:cNvPr id="221" name="Google Shape;221;p22"/>
          <p:cNvSpPr txBox="1"/>
          <p:nvPr>
            <p:ph type="title"/>
          </p:nvPr>
        </p:nvSpPr>
        <p:spPr>
          <a:xfrm>
            <a:off x="6468549" y="1697475"/>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Based on Intuition</a:t>
            </a:r>
            <a:endParaRPr sz="800">
              <a:solidFill>
                <a:srgbClr val="000000"/>
              </a:solidFill>
            </a:endParaRPr>
          </a:p>
        </p:txBody>
      </p:sp>
      <p:sp>
        <p:nvSpPr>
          <p:cNvPr id="222" name="Google Shape;222;p22"/>
          <p:cNvSpPr txBox="1"/>
          <p:nvPr>
            <p:ph idx="4294967295" type="body"/>
          </p:nvPr>
        </p:nvSpPr>
        <p:spPr>
          <a:xfrm>
            <a:off x="6468549" y="2014100"/>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1200">
                <a:solidFill>
                  <a:srgbClr val="212121"/>
                </a:solidFill>
                <a:highlight>
                  <a:srgbClr val="FFFFFF"/>
                </a:highlight>
                <a:latin typeface="Roboto"/>
                <a:ea typeface="Roboto"/>
                <a:cs typeface="Roboto"/>
                <a:sym typeface="Roboto"/>
              </a:rPr>
              <a:t>Total Square Feet, Age of the house, How long ago was the house remodelled, Total Living Area, Total Bathrooms and Total Porch Square Feet</a:t>
            </a:r>
            <a:endParaRPr sz="700"/>
          </a:p>
        </p:txBody>
      </p:sp>
      <p:pic>
        <p:nvPicPr>
          <p:cNvPr descr="shutterstock_429987889_edited.jpg" id="223" name="Google Shape;223;p22"/>
          <p:cNvPicPr preferRelativeResize="0"/>
          <p:nvPr/>
        </p:nvPicPr>
        <p:blipFill rotWithShape="1">
          <a:blip r:embed="rId3">
            <a:alphaModFix/>
          </a:blip>
          <a:srcRect b="6621" l="0" r="0" t="91660"/>
          <a:stretch/>
        </p:blipFill>
        <p:spPr>
          <a:xfrm>
            <a:off x="885125" y="3339575"/>
            <a:ext cx="8265375" cy="132431"/>
          </a:xfrm>
          <a:prstGeom prst="rect">
            <a:avLst/>
          </a:prstGeom>
          <a:noFill/>
          <a:ln>
            <a:noFill/>
          </a:ln>
        </p:spPr>
      </p:pic>
      <p:grpSp>
        <p:nvGrpSpPr>
          <p:cNvPr id="224" name="Google Shape;224;p22"/>
          <p:cNvGrpSpPr/>
          <p:nvPr/>
        </p:nvGrpSpPr>
        <p:grpSpPr>
          <a:xfrm>
            <a:off x="845575" y="2581281"/>
            <a:ext cx="92400" cy="890695"/>
            <a:chOff x="845575" y="2563700"/>
            <a:chExt cx="92400" cy="411825"/>
          </a:xfrm>
        </p:grpSpPr>
        <p:cxnSp>
          <p:nvCxnSpPr>
            <p:cNvPr id="225" name="Google Shape;225;p22"/>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26" name="Google Shape;226;p22"/>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 name="Google Shape;227;p22"/>
          <p:cNvGrpSpPr/>
          <p:nvPr/>
        </p:nvGrpSpPr>
        <p:grpSpPr>
          <a:xfrm rot="10800000">
            <a:off x="2296375" y="3339567"/>
            <a:ext cx="92400" cy="411825"/>
            <a:chOff x="2070100" y="2563700"/>
            <a:chExt cx="92400" cy="411825"/>
          </a:xfrm>
        </p:grpSpPr>
        <p:cxnSp>
          <p:nvCxnSpPr>
            <p:cNvPr id="228" name="Google Shape;228;p22"/>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29" name="Google Shape;229;p22"/>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 name="Google Shape;230;p22"/>
          <p:cNvGrpSpPr/>
          <p:nvPr/>
        </p:nvGrpSpPr>
        <p:grpSpPr>
          <a:xfrm>
            <a:off x="3747175" y="2773901"/>
            <a:ext cx="92400" cy="698085"/>
            <a:chOff x="845575" y="2563700"/>
            <a:chExt cx="92400" cy="411825"/>
          </a:xfrm>
        </p:grpSpPr>
        <p:cxnSp>
          <p:nvCxnSpPr>
            <p:cNvPr id="231" name="Google Shape;231;p22"/>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32" name="Google Shape;232;p22"/>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22"/>
          <p:cNvGrpSpPr/>
          <p:nvPr/>
        </p:nvGrpSpPr>
        <p:grpSpPr>
          <a:xfrm rot="10800000">
            <a:off x="5197975" y="3339567"/>
            <a:ext cx="92400" cy="411825"/>
            <a:chOff x="2070100" y="2563700"/>
            <a:chExt cx="92400" cy="411825"/>
          </a:xfrm>
        </p:grpSpPr>
        <p:cxnSp>
          <p:nvCxnSpPr>
            <p:cNvPr id="234" name="Google Shape;234;p22"/>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35" name="Google Shape;235;p22"/>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22"/>
          <p:cNvGrpSpPr/>
          <p:nvPr/>
        </p:nvGrpSpPr>
        <p:grpSpPr>
          <a:xfrm>
            <a:off x="6648775" y="3060165"/>
            <a:ext cx="92400" cy="411825"/>
            <a:chOff x="845575" y="2563700"/>
            <a:chExt cx="92400" cy="411825"/>
          </a:xfrm>
        </p:grpSpPr>
        <p:cxnSp>
          <p:nvCxnSpPr>
            <p:cNvPr id="237" name="Google Shape;237;p22"/>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38" name="Google Shape;238;p22"/>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3"/>
          <p:cNvSpPr txBox="1"/>
          <p:nvPr>
            <p:ph type="title"/>
          </p:nvPr>
        </p:nvSpPr>
        <p:spPr>
          <a:xfrm>
            <a:off x="727650" y="6386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Distribution of Target Variable</a:t>
            </a:r>
            <a:endParaRPr/>
          </a:p>
        </p:txBody>
      </p:sp>
      <p:sp>
        <p:nvSpPr>
          <p:cNvPr id="244" name="Google Shape;244;p23"/>
          <p:cNvSpPr txBox="1"/>
          <p:nvPr>
            <p:ph idx="1" type="body"/>
          </p:nvPr>
        </p:nvSpPr>
        <p:spPr>
          <a:xfrm>
            <a:off x="824550" y="1173875"/>
            <a:ext cx="7122900" cy="39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It was rigth skewed so log transformation had to be done to normalized it</a:t>
            </a:r>
            <a:endParaRPr sz="1100"/>
          </a:p>
        </p:txBody>
      </p:sp>
      <p:pic>
        <p:nvPicPr>
          <p:cNvPr descr="shutterstock_429987889_edited.jpg" id="245" name="Google Shape;245;p23"/>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pic>
        <p:nvPicPr>
          <p:cNvPr id="246" name="Google Shape;246;p23"/>
          <p:cNvPicPr preferRelativeResize="0"/>
          <p:nvPr/>
        </p:nvPicPr>
        <p:blipFill>
          <a:blip r:embed="rId4">
            <a:alphaModFix/>
          </a:blip>
          <a:stretch>
            <a:fillRect/>
          </a:stretch>
        </p:blipFill>
        <p:spPr>
          <a:xfrm>
            <a:off x="644675" y="1441350"/>
            <a:ext cx="7854675" cy="3721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4"/>
          <p:cNvSpPr txBox="1"/>
          <p:nvPr>
            <p:ph type="title"/>
          </p:nvPr>
        </p:nvSpPr>
        <p:spPr>
          <a:xfrm>
            <a:off x="278975" y="485750"/>
            <a:ext cx="2799900" cy="58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Model Selection</a:t>
            </a:r>
            <a:endParaRPr/>
          </a:p>
        </p:txBody>
      </p:sp>
      <p:sp>
        <p:nvSpPr>
          <p:cNvPr id="252" name="Google Shape;252;p24"/>
          <p:cNvSpPr txBox="1"/>
          <p:nvPr>
            <p:ph idx="1" type="body"/>
          </p:nvPr>
        </p:nvSpPr>
        <p:spPr>
          <a:xfrm>
            <a:off x="278975" y="1148450"/>
            <a:ext cx="9037500" cy="954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200">
                <a:solidFill>
                  <a:srgbClr val="000000"/>
                </a:solidFill>
                <a:latin typeface="Arial"/>
                <a:ea typeface="Arial"/>
                <a:cs typeface="Arial"/>
                <a:sym typeface="Arial"/>
              </a:rPr>
              <a:t>Model performance: Metrics used to evaluate the model (e.g., RMSE, MAE, R²</a:t>
            </a:r>
            <a:endParaRPr sz="12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GB" sz="1200">
                <a:solidFill>
                  <a:srgbClr val="000000"/>
                </a:solidFill>
                <a:latin typeface="Arial"/>
                <a:ea typeface="Arial"/>
                <a:cs typeface="Arial"/>
                <a:sym typeface="Arial"/>
              </a:rPr>
              <a:t>Results: </a:t>
            </a:r>
            <a:r>
              <a:rPr lang="en-GB" sz="1200">
                <a:solidFill>
                  <a:srgbClr val="212121"/>
                </a:solidFill>
                <a:highlight>
                  <a:srgbClr val="FFFFFF"/>
                </a:highlight>
                <a:latin typeface="Roboto"/>
                <a:ea typeface="Roboto"/>
                <a:cs typeface="Roboto"/>
                <a:sym typeface="Roboto"/>
              </a:rPr>
              <a:t>The best performing model was Gradient Boosting, with the lowest MSE (0.0161) and the highest R² score (0.9135). This indicates that Gradient Boosting not only captures the underlying patterns in the data with high accuracy but also generalizes well to unseen data. Its balance of flexibility and control over overfitting makes it an excellent choice for the final model.</a:t>
            </a:r>
            <a:endParaRPr sz="1200">
              <a:solidFill>
                <a:srgbClr val="000000"/>
              </a:solidFill>
              <a:latin typeface="Arial"/>
              <a:ea typeface="Arial"/>
              <a:cs typeface="Arial"/>
              <a:sym typeface="Arial"/>
            </a:endParaRPr>
          </a:p>
          <a:p>
            <a:pPr indent="0" lvl="0" marL="0" rtl="0" algn="l">
              <a:lnSpc>
                <a:spcPct val="100000"/>
              </a:lnSpc>
              <a:spcBef>
                <a:spcPts val="1600"/>
              </a:spcBef>
              <a:spcAft>
                <a:spcPts val="0"/>
              </a:spcAft>
              <a:buNone/>
            </a:pPr>
            <a:r>
              <a:t/>
            </a:r>
            <a:endParaRPr sz="1400">
              <a:solidFill>
                <a:srgbClr val="000000"/>
              </a:solidFill>
              <a:latin typeface="Arial"/>
              <a:ea typeface="Arial"/>
              <a:cs typeface="Arial"/>
              <a:sym typeface="Arial"/>
            </a:endParaRPr>
          </a:p>
        </p:txBody>
      </p:sp>
      <p:sp>
        <p:nvSpPr>
          <p:cNvPr id="253" name="Google Shape;253;p24"/>
          <p:cNvSpPr txBox="1"/>
          <p:nvPr/>
        </p:nvSpPr>
        <p:spPr>
          <a:xfrm>
            <a:off x="593875" y="2353050"/>
            <a:ext cx="2555700" cy="5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Model performane: "Metrics used to evaluate the model (e.g., RMSE, MAE, R²</a:t>
            </a:r>
            <a:endParaRPr>
              <a:solidFill>
                <a:schemeClr val="dk1"/>
              </a:solidFill>
            </a:endParaRPr>
          </a:p>
        </p:txBody>
      </p:sp>
      <p:sp>
        <p:nvSpPr>
          <p:cNvPr id="254" name="Google Shape;254;p24"/>
          <p:cNvSpPr txBox="1"/>
          <p:nvPr/>
        </p:nvSpPr>
        <p:spPr>
          <a:xfrm>
            <a:off x="722900" y="3249686"/>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45K</a:t>
            </a:r>
            <a:endParaRPr b="1" sz="4800">
              <a:solidFill>
                <a:schemeClr val="dk1"/>
              </a:solidFill>
              <a:latin typeface="Lato"/>
              <a:ea typeface="Lato"/>
              <a:cs typeface="Lato"/>
              <a:sym typeface="Lato"/>
            </a:endParaRPr>
          </a:p>
        </p:txBody>
      </p:sp>
      <p:sp>
        <p:nvSpPr>
          <p:cNvPr id="255" name="Google Shape;255;p24"/>
          <p:cNvSpPr txBox="1"/>
          <p:nvPr/>
        </p:nvSpPr>
        <p:spPr>
          <a:xfrm>
            <a:off x="842600" y="4068767"/>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 Lorem ipsum dolor sit amet ut labore et dolore magna</a:t>
            </a:r>
            <a:endParaRPr b="1" sz="1100">
              <a:solidFill>
                <a:schemeClr val="accent1"/>
              </a:solidFill>
              <a:latin typeface="Lato"/>
              <a:ea typeface="Lato"/>
              <a:cs typeface="Lato"/>
              <a:sym typeface="Lato"/>
            </a:endParaRPr>
          </a:p>
        </p:txBody>
      </p:sp>
      <p:cxnSp>
        <p:nvCxnSpPr>
          <p:cNvPr id="256" name="Google Shape;256;p24"/>
          <p:cNvCxnSpPr/>
          <p:nvPr/>
        </p:nvCxnSpPr>
        <p:spPr>
          <a:xfrm>
            <a:off x="32243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257" name="Google Shape;257;p24"/>
          <p:cNvSpPr txBox="1"/>
          <p:nvPr/>
        </p:nvSpPr>
        <p:spPr>
          <a:xfrm>
            <a:off x="36876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Adipiscing elit sed</a:t>
            </a:r>
            <a:endParaRPr b="1" sz="800">
              <a:solidFill>
                <a:schemeClr val="dk1"/>
              </a:solidFill>
              <a:latin typeface="Lato"/>
              <a:ea typeface="Lato"/>
              <a:cs typeface="Lato"/>
              <a:sym typeface="Lato"/>
            </a:endParaRPr>
          </a:p>
        </p:txBody>
      </p:sp>
      <p:sp>
        <p:nvSpPr>
          <p:cNvPr id="258" name="Google Shape;258;p24"/>
          <p:cNvSpPr txBox="1"/>
          <p:nvPr/>
        </p:nvSpPr>
        <p:spPr>
          <a:xfrm>
            <a:off x="34182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690K</a:t>
            </a:r>
            <a:endParaRPr b="1" sz="4800">
              <a:solidFill>
                <a:schemeClr val="dk1"/>
              </a:solidFill>
              <a:latin typeface="Lato"/>
              <a:ea typeface="Lato"/>
              <a:cs typeface="Lato"/>
              <a:sym typeface="Lato"/>
            </a:endParaRPr>
          </a:p>
        </p:txBody>
      </p:sp>
      <p:sp>
        <p:nvSpPr>
          <p:cNvPr id="259" name="Google Shape;259;p24"/>
          <p:cNvSpPr txBox="1"/>
          <p:nvPr/>
        </p:nvSpPr>
        <p:spPr>
          <a:xfrm>
            <a:off x="35379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Tempor incididunt ut labore et dolore magna aliqua</a:t>
            </a:r>
            <a:endParaRPr b="1" sz="1100">
              <a:solidFill>
                <a:schemeClr val="accent1"/>
              </a:solidFill>
              <a:latin typeface="Lato"/>
              <a:ea typeface="Lato"/>
              <a:cs typeface="Lato"/>
              <a:sym typeface="Lato"/>
            </a:endParaRPr>
          </a:p>
        </p:txBody>
      </p:sp>
      <p:cxnSp>
        <p:nvCxnSpPr>
          <p:cNvPr id="260" name="Google Shape;260;p24"/>
          <p:cNvCxnSpPr/>
          <p:nvPr/>
        </p:nvCxnSpPr>
        <p:spPr>
          <a:xfrm>
            <a:off x="59196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261" name="Google Shape;261;p24"/>
          <p:cNvSpPr txBox="1"/>
          <p:nvPr/>
        </p:nvSpPr>
        <p:spPr>
          <a:xfrm>
            <a:off x="63829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Sed eiusmod</a:t>
            </a:r>
            <a:endParaRPr b="1" sz="800">
              <a:solidFill>
                <a:schemeClr val="dk1"/>
              </a:solidFill>
              <a:latin typeface="Lato"/>
              <a:ea typeface="Lato"/>
              <a:cs typeface="Lato"/>
              <a:sym typeface="Lato"/>
            </a:endParaRPr>
          </a:p>
        </p:txBody>
      </p:sp>
      <p:sp>
        <p:nvSpPr>
          <p:cNvPr id="262" name="Google Shape;262;p24"/>
          <p:cNvSpPr txBox="1"/>
          <p:nvPr/>
        </p:nvSpPr>
        <p:spPr>
          <a:xfrm>
            <a:off x="61135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100K</a:t>
            </a:r>
            <a:endParaRPr b="1" sz="4800">
              <a:solidFill>
                <a:schemeClr val="dk1"/>
              </a:solidFill>
              <a:latin typeface="Lato"/>
              <a:ea typeface="Lato"/>
              <a:cs typeface="Lato"/>
              <a:sym typeface="Lato"/>
            </a:endParaRPr>
          </a:p>
        </p:txBody>
      </p:sp>
      <p:sp>
        <p:nvSpPr>
          <p:cNvPr id="263" name="Google Shape;263;p24"/>
          <p:cNvSpPr txBox="1"/>
          <p:nvPr/>
        </p:nvSpPr>
        <p:spPr>
          <a:xfrm>
            <a:off x="62332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Do eiusmod tempor incididunt ut labore et dolore magna </a:t>
            </a:r>
            <a:endParaRPr b="1" sz="1100">
              <a:solidFill>
                <a:schemeClr val="accent1"/>
              </a:solidFill>
              <a:latin typeface="Lato"/>
              <a:ea typeface="Lato"/>
              <a:cs typeface="Lato"/>
              <a:sym typeface="Lato"/>
            </a:endParaRPr>
          </a:p>
        </p:txBody>
      </p:sp>
      <p:pic>
        <p:nvPicPr>
          <p:cNvPr id="264" name="Google Shape;264;p24"/>
          <p:cNvPicPr preferRelativeResize="0"/>
          <p:nvPr/>
        </p:nvPicPr>
        <p:blipFill>
          <a:blip r:embed="rId3">
            <a:alphaModFix/>
          </a:blip>
          <a:stretch>
            <a:fillRect/>
          </a:stretch>
        </p:blipFill>
        <p:spPr>
          <a:xfrm>
            <a:off x="413700" y="2182850"/>
            <a:ext cx="8768049" cy="2937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5"/>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200">
                <a:latin typeface="Roboto"/>
                <a:ea typeface="Roboto"/>
                <a:cs typeface="Roboto"/>
                <a:sym typeface="Roboto"/>
              </a:rPr>
              <a:t>I went ahead to cross validating the Gradient Boosting model on 5 fold to ensure its robustness and generalization before training it on the entire training dataset and unseen data. The results showed that </a:t>
            </a:r>
            <a:r>
              <a:rPr lang="en-GB">
                <a:solidFill>
                  <a:srgbClr val="212121"/>
                </a:solidFill>
                <a:highlight>
                  <a:srgbClr val="FFFFFF"/>
                </a:highlight>
                <a:latin typeface="Roboto"/>
                <a:ea typeface="Roboto"/>
                <a:cs typeface="Roboto"/>
                <a:sym typeface="Roboto"/>
              </a:rPr>
              <a:t>my model was able to explain a high proportion of the variance in the target variable (R²: 0.9135).</a:t>
            </a:r>
            <a:endParaRPr sz="1200">
              <a:latin typeface="Roboto"/>
              <a:ea typeface="Roboto"/>
              <a:cs typeface="Roboto"/>
              <a:sym typeface="Roboto"/>
            </a:endParaRPr>
          </a:p>
        </p:txBody>
      </p:sp>
      <p:sp>
        <p:nvSpPr>
          <p:cNvPr id="270" name="Google Shape;270;p25"/>
          <p:cNvSpPr txBox="1"/>
          <p:nvPr/>
        </p:nvSpPr>
        <p:spPr>
          <a:xfrm>
            <a:off x="754170" y="2175675"/>
            <a:ext cx="1623000" cy="31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sz="800">
                <a:solidFill>
                  <a:schemeClr val="dk1"/>
                </a:solidFill>
                <a:latin typeface="Lato"/>
                <a:ea typeface="Lato"/>
                <a:cs typeface="Lato"/>
                <a:sym typeface="Lato"/>
              </a:rPr>
              <a:t>Gradient Boosting</a:t>
            </a:r>
            <a:endParaRPr sz="800">
              <a:solidFill>
                <a:schemeClr val="dk1"/>
              </a:solidFill>
              <a:latin typeface="Lato"/>
              <a:ea typeface="Lato"/>
              <a:cs typeface="Lato"/>
              <a:sym typeface="Lato"/>
            </a:endParaRPr>
          </a:p>
        </p:txBody>
      </p:sp>
      <p:sp>
        <p:nvSpPr>
          <p:cNvPr id="271" name="Google Shape;271;p25"/>
          <p:cNvSpPr txBox="1"/>
          <p:nvPr/>
        </p:nvSpPr>
        <p:spPr>
          <a:xfrm>
            <a:off x="6731775" y="2274875"/>
            <a:ext cx="1026900" cy="46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b="1" lang="en-GB" sz="2000">
                <a:solidFill>
                  <a:schemeClr val="dk1"/>
                </a:solidFill>
                <a:latin typeface="Lato"/>
                <a:ea typeface="Lato"/>
                <a:cs typeface="Lato"/>
                <a:sym typeface="Lato"/>
              </a:rPr>
              <a:t>91</a:t>
            </a:r>
            <a:r>
              <a:rPr b="1" lang="en-GB" sz="2000">
                <a:solidFill>
                  <a:schemeClr val="dk1"/>
                </a:solidFill>
                <a:latin typeface="Lato"/>
                <a:ea typeface="Lato"/>
                <a:cs typeface="Lato"/>
                <a:sym typeface="Lato"/>
              </a:rPr>
              <a:t>%</a:t>
            </a:r>
            <a:endParaRPr b="1" sz="2000">
              <a:solidFill>
                <a:schemeClr val="dk1"/>
              </a:solidFill>
              <a:latin typeface="Lato"/>
              <a:ea typeface="Lato"/>
              <a:cs typeface="Lato"/>
              <a:sym typeface="Lato"/>
            </a:endParaRPr>
          </a:p>
        </p:txBody>
      </p:sp>
      <p:sp>
        <p:nvSpPr>
          <p:cNvPr id="272" name="Google Shape;272;p25"/>
          <p:cNvSpPr txBox="1"/>
          <p:nvPr/>
        </p:nvSpPr>
        <p:spPr>
          <a:xfrm>
            <a:off x="6731775" y="2751300"/>
            <a:ext cx="1764300" cy="60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t/>
            </a:r>
            <a:endParaRPr sz="800">
              <a:solidFill>
                <a:schemeClr val="accent1"/>
              </a:solidFill>
              <a:latin typeface="Lato"/>
              <a:ea typeface="Lato"/>
              <a:cs typeface="Lato"/>
              <a:sym typeface="Lato"/>
            </a:endParaRPr>
          </a:p>
        </p:txBody>
      </p:sp>
      <p:sp>
        <p:nvSpPr>
          <p:cNvPr id="273" name="Google Shape;273;p25"/>
          <p:cNvSpPr txBox="1"/>
          <p:nvPr/>
        </p:nvSpPr>
        <p:spPr>
          <a:xfrm>
            <a:off x="754172" y="3485650"/>
            <a:ext cx="1308900" cy="31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sz="800">
                <a:solidFill>
                  <a:schemeClr val="accent3"/>
                </a:solidFill>
                <a:latin typeface="Lato"/>
                <a:ea typeface="Lato"/>
                <a:cs typeface="Lato"/>
                <a:sym typeface="Lato"/>
              </a:rPr>
              <a:t>Linear Regression</a:t>
            </a:r>
            <a:endParaRPr sz="800">
              <a:solidFill>
                <a:schemeClr val="accent3"/>
              </a:solidFill>
              <a:latin typeface="Lato"/>
              <a:ea typeface="Lato"/>
              <a:cs typeface="Lato"/>
              <a:sym typeface="Lato"/>
            </a:endParaRPr>
          </a:p>
        </p:txBody>
      </p:sp>
      <p:sp>
        <p:nvSpPr>
          <p:cNvPr id="274" name="Google Shape;274;p25"/>
          <p:cNvSpPr txBox="1"/>
          <p:nvPr/>
        </p:nvSpPr>
        <p:spPr>
          <a:xfrm>
            <a:off x="6731775" y="3584850"/>
            <a:ext cx="1026900" cy="46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b="1" lang="en-GB" sz="2000">
                <a:solidFill>
                  <a:schemeClr val="accent3"/>
                </a:solidFill>
                <a:latin typeface="Lato"/>
                <a:ea typeface="Lato"/>
                <a:cs typeface="Lato"/>
                <a:sym typeface="Lato"/>
              </a:rPr>
              <a:t>-</a:t>
            </a:r>
            <a:r>
              <a:rPr b="1" lang="en-GB" sz="2000">
                <a:solidFill>
                  <a:schemeClr val="accent3"/>
                </a:solidFill>
                <a:latin typeface="Lato"/>
                <a:ea typeface="Lato"/>
                <a:cs typeface="Lato"/>
                <a:sym typeface="Lato"/>
              </a:rPr>
              <a:t>%</a:t>
            </a:r>
            <a:endParaRPr b="1" sz="2000">
              <a:solidFill>
                <a:schemeClr val="accent3"/>
              </a:solidFill>
              <a:latin typeface="Lato"/>
              <a:ea typeface="Lato"/>
              <a:cs typeface="Lato"/>
              <a:sym typeface="Lato"/>
            </a:endParaRPr>
          </a:p>
        </p:txBody>
      </p:sp>
      <p:sp>
        <p:nvSpPr>
          <p:cNvPr id="275" name="Google Shape;275;p25"/>
          <p:cNvSpPr txBox="1"/>
          <p:nvPr/>
        </p:nvSpPr>
        <p:spPr>
          <a:xfrm>
            <a:off x="6731775" y="4061300"/>
            <a:ext cx="1764300" cy="60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t/>
            </a:r>
            <a:endParaRPr sz="800">
              <a:solidFill>
                <a:schemeClr val="accent1"/>
              </a:solidFill>
              <a:latin typeface="Lato"/>
              <a:ea typeface="Lato"/>
              <a:cs typeface="Lato"/>
              <a:sym typeface="Lato"/>
            </a:endParaRPr>
          </a:p>
        </p:txBody>
      </p:sp>
      <p:grpSp>
        <p:nvGrpSpPr>
          <p:cNvPr id="276" name="Google Shape;276;p25"/>
          <p:cNvGrpSpPr/>
          <p:nvPr/>
        </p:nvGrpSpPr>
        <p:grpSpPr>
          <a:xfrm>
            <a:off x="830389" y="2421425"/>
            <a:ext cx="5849592" cy="891075"/>
            <a:chOff x="830389" y="2345225"/>
            <a:chExt cx="5849592" cy="891075"/>
          </a:xfrm>
        </p:grpSpPr>
        <p:sp>
          <p:nvSpPr>
            <p:cNvPr id="277" name="Google Shape;277;p25"/>
            <p:cNvSpPr/>
            <p:nvPr/>
          </p:nvSpPr>
          <p:spPr>
            <a:xfrm>
              <a:off x="830514"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5"/>
            <p:cNvSpPr/>
            <p:nvPr/>
          </p:nvSpPr>
          <p:spPr>
            <a:xfrm>
              <a:off x="1420755"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5"/>
            <p:cNvSpPr/>
            <p:nvPr/>
          </p:nvSpPr>
          <p:spPr>
            <a:xfrm>
              <a:off x="2010996"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5"/>
            <p:cNvSpPr/>
            <p:nvPr/>
          </p:nvSpPr>
          <p:spPr>
            <a:xfrm>
              <a:off x="2601237"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a:off x="3191478"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5"/>
            <p:cNvSpPr/>
            <p:nvPr/>
          </p:nvSpPr>
          <p:spPr>
            <a:xfrm>
              <a:off x="3781718"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5"/>
            <p:cNvSpPr/>
            <p:nvPr/>
          </p:nvSpPr>
          <p:spPr>
            <a:xfrm>
              <a:off x="4371959"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5"/>
            <p:cNvSpPr/>
            <p:nvPr/>
          </p:nvSpPr>
          <p:spPr>
            <a:xfrm>
              <a:off x="4962200" y="234522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5"/>
            <p:cNvSpPr/>
            <p:nvPr/>
          </p:nvSpPr>
          <p:spPr>
            <a:xfrm>
              <a:off x="5552441" y="234522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6142682" y="234522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830514"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1420755"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2010996"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a:off x="2601237"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a:off x="3191478"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a:off x="3781718"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a:off x="4371959"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a:off x="4962200" y="243913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5552441" y="243913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a:off x="6142682" y="243913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5"/>
            <p:cNvSpPr/>
            <p:nvPr/>
          </p:nvSpPr>
          <p:spPr>
            <a:xfrm>
              <a:off x="830389"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5"/>
            <p:cNvSpPr/>
            <p:nvPr/>
          </p:nvSpPr>
          <p:spPr>
            <a:xfrm>
              <a:off x="1420630"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a:off x="2010871"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2601112"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3191353"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a:off x="3781593"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a:off x="4371834"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4962075" y="253304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5552316" y="253304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6142557" y="253304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830514"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1420755"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2010996"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2601237"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3191478"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3781718"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p:nvPr/>
          </p:nvSpPr>
          <p:spPr>
            <a:xfrm>
              <a:off x="4371959"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a:off x="4962200" y="262695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a:off x="5552441" y="262695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a:off x="6142682" y="262695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a:off x="830514"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a:off x="1420755"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a:off x="2010996"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a:off x="2601237"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a:off x="3191478"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a:off x="3781718"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5"/>
            <p:cNvSpPr/>
            <p:nvPr/>
          </p:nvSpPr>
          <p:spPr>
            <a:xfrm>
              <a:off x="4371959"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5"/>
            <p:cNvSpPr/>
            <p:nvPr/>
          </p:nvSpPr>
          <p:spPr>
            <a:xfrm>
              <a:off x="4962200" y="272086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5"/>
            <p:cNvSpPr/>
            <p:nvPr/>
          </p:nvSpPr>
          <p:spPr>
            <a:xfrm>
              <a:off x="5552441" y="272086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5"/>
            <p:cNvSpPr/>
            <p:nvPr/>
          </p:nvSpPr>
          <p:spPr>
            <a:xfrm>
              <a:off x="6142682" y="272086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p:nvPr/>
          </p:nvSpPr>
          <p:spPr>
            <a:xfrm>
              <a:off x="830514"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5"/>
            <p:cNvSpPr/>
            <p:nvPr/>
          </p:nvSpPr>
          <p:spPr>
            <a:xfrm>
              <a:off x="1420755"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p:nvPr/>
          </p:nvSpPr>
          <p:spPr>
            <a:xfrm>
              <a:off x="2010996"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a:off x="2601237"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p:nvPr/>
          </p:nvSpPr>
          <p:spPr>
            <a:xfrm>
              <a:off x="3191478"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5"/>
            <p:cNvSpPr/>
            <p:nvPr/>
          </p:nvSpPr>
          <p:spPr>
            <a:xfrm>
              <a:off x="3781718"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5"/>
            <p:cNvSpPr/>
            <p:nvPr/>
          </p:nvSpPr>
          <p:spPr>
            <a:xfrm>
              <a:off x="4371959"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5"/>
            <p:cNvSpPr/>
            <p:nvPr/>
          </p:nvSpPr>
          <p:spPr>
            <a:xfrm>
              <a:off x="4962200"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5"/>
            <p:cNvSpPr/>
            <p:nvPr/>
          </p:nvSpPr>
          <p:spPr>
            <a:xfrm>
              <a:off x="5552441" y="2814772"/>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5"/>
            <p:cNvSpPr/>
            <p:nvPr/>
          </p:nvSpPr>
          <p:spPr>
            <a:xfrm>
              <a:off x="6142682" y="2814772"/>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5"/>
            <p:cNvSpPr/>
            <p:nvPr/>
          </p:nvSpPr>
          <p:spPr>
            <a:xfrm>
              <a:off x="830514"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a:off x="1420755"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5"/>
            <p:cNvSpPr/>
            <p:nvPr/>
          </p:nvSpPr>
          <p:spPr>
            <a:xfrm>
              <a:off x="2010996"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5"/>
            <p:cNvSpPr/>
            <p:nvPr/>
          </p:nvSpPr>
          <p:spPr>
            <a:xfrm>
              <a:off x="2601237"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a:off x="3191478"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3781718"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4371959"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5"/>
            <p:cNvSpPr/>
            <p:nvPr/>
          </p:nvSpPr>
          <p:spPr>
            <a:xfrm>
              <a:off x="4962200"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p:nvPr/>
          </p:nvSpPr>
          <p:spPr>
            <a:xfrm>
              <a:off x="5552441" y="290868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5"/>
            <p:cNvSpPr/>
            <p:nvPr/>
          </p:nvSpPr>
          <p:spPr>
            <a:xfrm>
              <a:off x="6142682" y="290868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5"/>
            <p:cNvSpPr/>
            <p:nvPr/>
          </p:nvSpPr>
          <p:spPr>
            <a:xfrm>
              <a:off x="830514"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5"/>
            <p:cNvSpPr/>
            <p:nvPr/>
          </p:nvSpPr>
          <p:spPr>
            <a:xfrm>
              <a:off x="1420755"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a:off x="2010996"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
            <p:cNvSpPr/>
            <p:nvPr/>
          </p:nvSpPr>
          <p:spPr>
            <a:xfrm>
              <a:off x="2601237"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a:off x="3191478"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5"/>
            <p:cNvSpPr/>
            <p:nvPr/>
          </p:nvSpPr>
          <p:spPr>
            <a:xfrm>
              <a:off x="3781718"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5"/>
            <p:cNvSpPr/>
            <p:nvPr/>
          </p:nvSpPr>
          <p:spPr>
            <a:xfrm>
              <a:off x="4371959"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5"/>
            <p:cNvSpPr/>
            <p:nvPr/>
          </p:nvSpPr>
          <p:spPr>
            <a:xfrm>
              <a:off x="4962200"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5552441" y="300259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a:off x="6142682" y="300259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a:off x="830514"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1420755"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2010996"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5"/>
            <p:cNvSpPr/>
            <p:nvPr/>
          </p:nvSpPr>
          <p:spPr>
            <a:xfrm>
              <a:off x="2601237"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a:off x="3191478"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a:off x="3781718"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4371959"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p:nvPr/>
          </p:nvSpPr>
          <p:spPr>
            <a:xfrm>
              <a:off x="4962200"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a:off x="5552441" y="30965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6142682" y="30965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830514"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a:off x="1420755"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a:off x="2010996"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a:off x="2601237"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a:off x="3191478"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5"/>
            <p:cNvSpPr/>
            <p:nvPr/>
          </p:nvSpPr>
          <p:spPr>
            <a:xfrm>
              <a:off x="3781718"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5"/>
            <p:cNvSpPr/>
            <p:nvPr/>
          </p:nvSpPr>
          <p:spPr>
            <a:xfrm>
              <a:off x="4371959"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5"/>
            <p:cNvSpPr/>
            <p:nvPr/>
          </p:nvSpPr>
          <p:spPr>
            <a:xfrm>
              <a:off x="4962200"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5552441" y="31904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6142682" y="31904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 name="Google Shape;377;p25"/>
          <p:cNvGrpSpPr/>
          <p:nvPr/>
        </p:nvGrpSpPr>
        <p:grpSpPr>
          <a:xfrm>
            <a:off x="830514" y="3731400"/>
            <a:ext cx="5849467" cy="891075"/>
            <a:chOff x="830514" y="3655200"/>
            <a:chExt cx="5849467" cy="891075"/>
          </a:xfrm>
        </p:grpSpPr>
        <p:sp>
          <p:nvSpPr>
            <p:cNvPr id="378" name="Google Shape;378;p25"/>
            <p:cNvSpPr/>
            <p:nvPr/>
          </p:nvSpPr>
          <p:spPr>
            <a:xfrm>
              <a:off x="830514" y="3655200"/>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1420755" y="3655200"/>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a:off x="2010996" y="3655200"/>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5"/>
            <p:cNvSpPr/>
            <p:nvPr/>
          </p:nvSpPr>
          <p:spPr>
            <a:xfrm>
              <a:off x="2601237" y="3655200"/>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3191478" y="3655200"/>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3781718" y="3655200"/>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5"/>
            <p:cNvSpPr/>
            <p:nvPr/>
          </p:nvSpPr>
          <p:spPr>
            <a:xfrm>
              <a:off x="4371959" y="3655200"/>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5"/>
            <p:cNvSpPr/>
            <p:nvPr/>
          </p:nvSpPr>
          <p:spPr>
            <a:xfrm>
              <a:off x="4962200" y="3655200"/>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5"/>
            <p:cNvSpPr/>
            <p:nvPr/>
          </p:nvSpPr>
          <p:spPr>
            <a:xfrm>
              <a:off x="5552441" y="3655200"/>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5"/>
            <p:cNvSpPr/>
            <p:nvPr/>
          </p:nvSpPr>
          <p:spPr>
            <a:xfrm>
              <a:off x="6142682" y="3655200"/>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5"/>
            <p:cNvSpPr/>
            <p:nvPr/>
          </p:nvSpPr>
          <p:spPr>
            <a:xfrm>
              <a:off x="830514" y="374910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p:nvPr/>
          </p:nvSpPr>
          <p:spPr>
            <a:xfrm>
              <a:off x="1420755" y="374910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a:off x="2010996" y="374910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5"/>
            <p:cNvSpPr/>
            <p:nvPr/>
          </p:nvSpPr>
          <p:spPr>
            <a:xfrm>
              <a:off x="2601237" y="374910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5"/>
            <p:cNvSpPr/>
            <p:nvPr/>
          </p:nvSpPr>
          <p:spPr>
            <a:xfrm>
              <a:off x="3191478" y="374910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a:off x="3781718" y="374910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5"/>
            <p:cNvSpPr/>
            <p:nvPr/>
          </p:nvSpPr>
          <p:spPr>
            <a:xfrm>
              <a:off x="4371959" y="374910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5"/>
            <p:cNvSpPr/>
            <p:nvPr/>
          </p:nvSpPr>
          <p:spPr>
            <a:xfrm>
              <a:off x="4962200" y="374910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5"/>
            <p:cNvSpPr/>
            <p:nvPr/>
          </p:nvSpPr>
          <p:spPr>
            <a:xfrm>
              <a:off x="5552441" y="374910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5"/>
            <p:cNvSpPr/>
            <p:nvPr/>
          </p:nvSpPr>
          <p:spPr>
            <a:xfrm>
              <a:off x="6142682" y="374910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5"/>
            <p:cNvSpPr/>
            <p:nvPr/>
          </p:nvSpPr>
          <p:spPr>
            <a:xfrm>
              <a:off x="830514" y="384301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5"/>
            <p:cNvSpPr/>
            <p:nvPr/>
          </p:nvSpPr>
          <p:spPr>
            <a:xfrm>
              <a:off x="1420755" y="384301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5"/>
            <p:cNvSpPr/>
            <p:nvPr/>
          </p:nvSpPr>
          <p:spPr>
            <a:xfrm>
              <a:off x="2010996" y="384301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5"/>
            <p:cNvSpPr/>
            <p:nvPr/>
          </p:nvSpPr>
          <p:spPr>
            <a:xfrm>
              <a:off x="2601237" y="384301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5"/>
            <p:cNvSpPr/>
            <p:nvPr/>
          </p:nvSpPr>
          <p:spPr>
            <a:xfrm>
              <a:off x="3191478" y="384301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5"/>
            <p:cNvSpPr/>
            <p:nvPr/>
          </p:nvSpPr>
          <p:spPr>
            <a:xfrm>
              <a:off x="3781718" y="384301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5"/>
            <p:cNvSpPr/>
            <p:nvPr/>
          </p:nvSpPr>
          <p:spPr>
            <a:xfrm>
              <a:off x="4371959" y="384301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5"/>
            <p:cNvSpPr/>
            <p:nvPr/>
          </p:nvSpPr>
          <p:spPr>
            <a:xfrm>
              <a:off x="4962200" y="384301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5"/>
            <p:cNvSpPr/>
            <p:nvPr/>
          </p:nvSpPr>
          <p:spPr>
            <a:xfrm>
              <a:off x="5552441" y="384301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5"/>
            <p:cNvSpPr/>
            <p:nvPr/>
          </p:nvSpPr>
          <p:spPr>
            <a:xfrm>
              <a:off x="6142682" y="3843019"/>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a:off x="830514" y="393692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5"/>
            <p:cNvSpPr/>
            <p:nvPr/>
          </p:nvSpPr>
          <p:spPr>
            <a:xfrm>
              <a:off x="1420755" y="393692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5"/>
            <p:cNvSpPr/>
            <p:nvPr/>
          </p:nvSpPr>
          <p:spPr>
            <a:xfrm>
              <a:off x="2010996" y="393692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a:off x="2601237" y="393692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3191478" y="393692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a:off x="3781718" y="393692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5"/>
            <p:cNvSpPr/>
            <p:nvPr/>
          </p:nvSpPr>
          <p:spPr>
            <a:xfrm>
              <a:off x="4371959" y="393692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a:off x="4962200" y="393692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a:off x="5552441" y="393692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a:off x="6142682" y="393692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a:off x="830514" y="403083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a:off x="1420755" y="403083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a:off x="2010996" y="403083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a:off x="2601237" y="403083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
            <p:cNvSpPr/>
            <p:nvPr/>
          </p:nvSpPr>
          <p:spPr>
            <a:xfrm>
              <a:off x="3191478" y="403083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a:off x="3781718" y="403083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a:off x="4371959" y="403083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a:off x="4962200" y="403083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5552441" y="403083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a:off x="6142682" y="4030838"/>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a:off x="830514" y="4124747"/>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a:off x="1420755" y="4124747"/>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a:off x="2010996" y="4124747"/>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2601237" y="4124747"/>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3191478" y="4124747"/>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5"/>
            <p:cNvSpPr/>
            <p:nvPr/>
          </p:nvSpPr>
          <p:spPr>
            <a:xfrm>
              <a:off x="3781718" y="4124747"/>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5"/>
            <p:cNvSpPr/>
            <p:nvPr/>
          </p:nvSpPr>
          <p:spPr>
            <a:xfrm>
              <a:off x="4371959" y="4124747"/>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4962200" y="4124747"/>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5552441" y="4124747"/>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6142682" y="4124747"/>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830514" y="421865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1420755" y="421865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5"/>
            <p:cNvSpPr/>
            <p:nvPr/>
          </p:nvSpPr>
          <p:spPr>
            <a:xfrm>
              <a:off x="2010996" y="421865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5"/>
            <p:cNvSpPr/>
            <p:nvPr/>
          </p:nvSpPr>
          <p:spPr>
            <a:xfrm>
              <a:off x="2601237" y="421865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5"/>
            <p:cNvSpPr/>
            <p:nvPr/>
          </p:nvSpPr>
          <p:spPr>
            <a:xfrm>
              <a:off x="3191478" y="421865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5"/>
            <p:cNvSpPr/>
            <p:nvPr/>
          </p:nvSpPr>
          <p:spPr>
            <a:xfrm>
              <a:off x="3781718" y="421865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5"/>
            <p:cNvSpPr/>
            <p:nvPr/>
          </p:nvSpPr>
          <p:spPr>
            <a:xfrm>
              <a:off x="4371959" y="421865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5"/>
            <p:cNvSpPr/>
            <p:nvPr/>
          </p:nvSpPr>
          <p:spPr>
            <a:xfrm>
              <a:off x="4962200" y="421865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5"/>
            <p:cNvSpPr/>
            <p:nvPr/>
          </p:nvSpPr>
          <p:spPr>
            <a:xfrm>
              <a:off x="5552441" y="421865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5"/>
            <p:cNvSpPr/>
            <p:nvPr/>
          </p:nvSpPr>
          <p:spPr>
            <a:xfrm>
              <a:off x="6142682" y="421865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p:cNvSpPr/>
            <p:nvPr/>
          </p:nvSpPr>
          <p:spPr>
            <a:xfrm>
              <a:off x="830514" y="431256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5"/>
            <p:cNvSpPr/>
            <p:nvPr/>
          </p:nvSpPr>
          <p:spPr>
            <a:xfrm>
              <a:off x="1420755" y="431256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5"/>
            <p:cNvSpPr/>
            <p:nvPr/>
          </p:nvSpPr>
          <p:spPr>
            <a:xfrm>
              <a:off x="2010996" y="431256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5"/>
            <p:cNvSpPr/>
            <p:nvPr/>
          </p:nvSpPr>
          <p:spPr>
            <a:xfrm>
              <a:off x="2601237" y="431256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5"/>
            <p:cNvSpPr/>
            <p:nvPr/>
          </p:nvSpPr>
          <p:spPr>
            <a:xfrm>
              <a:off x="3191478" y="431256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5"/>
            <p:cNvSpPr/>
            <p:nvPr/>
          </p:nvSpPr>
          <p:spPr>
            <a:xfrm>
              <a:off x="3781718" y="431256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5"/>
            <p:cNvSpPr/>
            <p:nvPr/>
          </p:nvSpPr>
          <p:spPr>
            <a:xfrm>
              <a:off x="4371959" y="431256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5"/>
            <p:cNvSpPr/>
            <p:nvPr/>
          </p:nvSpPr>
          <p:spPr>
            <a:xfrm>
              <a:off x="4962200" y="431256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5"/>
            <p:cNvSpPr/>
            <p:nvPr/>
          </p:nvSpPr>
          <p:spPr>
            <a:xfrm>
              <a:off x="5552441" y="431256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5"/>
            <p:cNvSpPr/>
            <p:nvPr/>
          </p:nvSpPr>
          <p:spPr>
            <a:xfrm>
              <a:off x="6142682" y="4312566"/>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5"/>
            <p:cNvSpPr/>
            <p:nvPr/>
          </p:nvSpPr>
          <p:spPr>
            <a:xfrm>
              <a:off x="830514" y="44064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5"/>
            <p:cNvSpPr/>
            <p:nvPr/>
          </p:nvSpPr>
          <p:spPr>
            <a:xfrm>
              <a:off x="1420755" y="44064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5"/>
            <p:cNvSpPr/>
            <p:nvPr/>
          </p:nvSpPr>
          <p:spPr>
            <a:xfrm>
              <a:off x="2010996" y="44064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5"/>
            <p:cNvSpPr/>
            <p:nvPr/>
          </p:nvSpPr>
          <p:spPr>
            <a:xfrm>
              <a:off x="2601237" y="44064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5"/>
            <p:cNvSpPr/>
            <p:nvPr/>
          </p:nvSpPr>
          <p:spPr>
            <a:xfrm>
              <a:off x="3191478" y="44064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5"/>
            <p:cNvSpPr/>
            <p:nvPr/>
          </p:nvSpPr>
          <p:spPr>
            <a:xfrm>
              <a:off x="4371959" y="44064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5"/>
            <p:cNvSpPr/>
            <p:nvPr/>
          </p:nvSpPr>
          <p:spPr>
            <a:xfrm>
              <a:off x="4962200" y="44064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5"/>
            <p:cNvSpPr/>
            <p:nvPr/>
          </p:nvSpPr>
          <p:spPr>
            <a:xfrm>
              <a:off x="5552441" y="44064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5"/>
            <p:cNvSpPr/>
            <p:nvPr/>
          </p:nvSpPr>
          <p:spPr>
            <a:xfrm>
              <a:off x="6142682" y="44064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5"/>
            <p:cNvSpPr/>
            <p:nvPr/>
          </p:nvSpPr>
          <p:spPr>
            <a:xfrm>
              <a:off x="830514" y="45003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5"/>
            <p:cNvSpPr/>
            <p:nvPr/>
          </p:nvSpPr>
          <p:spPr>
            <a:xfrm>
              <a:off x="1420755" y="45003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5"/>
            <p:cNvSpPr/>
            <p:nvPr/>
          </p:nvSpPr>
          <p:spPr>
            <a:xfrm>
              <a:off x="2010996" y="45003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5"/>
            <p:cNvSpPr/>
            <p:nvPr/>
          </p:nvSpPr>
          <p:spPr>
            <a:xfrm>
              <a:off x="2601237" y="45003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5"/>
            <p:cNvSpPr/>
            <p:nvPr/>
          </p:nvSpPr>
          <p:spPr>
            <a:xfrm>
              <a:off x="3191478" y="45003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5"/>
            <p:cNvSpPr/>
            <p:nvPr/>
          </p:nvSpPr>
          <p:spPr>
            <a:xfrm>
              <a:off x="3781718" y="45003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5"/>
            <p:cNvSpPr/>
            <p:nvPr/>
          </p:nvSpPr>
          <p:spPr>
            <a:xfrm>
              <a:off x="4371959" y="45003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5"/>
            <p:cNvSpPr/>
            <p:nvPr/>
          </p:nvSpPr>
          <p:spPr>
            <a:xfrm>
              <a:off x="4962200" y="45003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5"/>
            <p:cNvSpPr/>
            <p:nvPr/>
          </p:nvSpPr>
          <p:spPr>
            <a:xfrm>
              <a:off x="5552441" y="45003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5"/>
            <p:cNvSpPr/>
            <p:nvPr/>
          </p:nvSpPr>
          <p:spPr>
            <a:xfrm>
              <a:off x="6142682" y="45003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5"/>
            <p:cNvSpPr/>
            <p:nvPr/>
          </p:nvSpPr>
          <p:spPr>
            <a:xfrm>
              <a:off x="3781718" y="4406475"/>
              <a:ext cx="537300" cy="4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26"/>
          <p:cNvSpPr txBox="1"/>
          <p:nvPr>
            <p:ph type="title"/>
          </p:nvPr>
        </p:nvSpPr>
        <p:spPr>
          <a:xfrm>
            <a:off x="172050" y="586375"/>
            <a:ext cx="35649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rgbClr val="000000"/>
                </a:solidFill>
              </a:rPr>
              <a:t>Actual Vs Predicted Values</a:t>
            </a:r>
            <a:endParaRPr sz="2000"/>
          </a:p>
        </p:txBody>
      </p:sp>
      <p:sp>
        <p:nvSpPr>
          <p:cNvPr id="483" name="Google Shape;483;p26"/>
          <p:cNvSpPr txBox="1"/>
          <p:nvPr>
            <p:ph idx="1" type="body"/>
          </p:nvPr>
        </p:nvSpPr>
        <p:spPr>
          <a:xfrm>
            <a:off x="87250" y="929150"/>
            <a:ext cx="87177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900">
                <a:solidFill>
                  <a:srgbClr val="212121"/>
                </a:solidFill>
                <a:highlight>
                  <a:srgbClr val="FFFFFF"/>
                </a:highlight>
                <a:latin typeface="Roboto"/>
                <a:ea typeface="Roboto"/>
                <a:cs typeface="Roboto"/>
                <a:sym typeface="Roboto"/>
              </a:rPr>
              <a:t>The upward trend in the scatter plot suggests a strong positive correlation between actual and predicted house prices, confirming that the model effectively captures the relationship between the input features and the target variable. The close alignment with the red line indicates accurate predictions, though the deviations seen in some points highlight the presence of outliers or areas where the model's predictions could be improved. To address these, future iterations of this project could explore more robust methods for handling outliers and consider fine-tuning the model further, possibly by implementing ensemble techniques like Voting or Stacking Regressors could be beneficial (e.g., combining multiple models to improve performance). These adjustments may enhance the model's performance, reflecting the project's inherent complexity and the need for continuous refinement.</a:t>
            </a:r>
            <a:r>
              <a:rPr lang="en-GB" sz="800"/>
              <a:t>.</a:t>
            </a:r>
            <a:endParaRPr sz="800"/>
          </a:p>
        </p:txBody>
      </p:sp>
      <p:grpSp>
        <p:nvGrpSpPr>
          <p:cNvPr id="484" name="Google Shape;484;p26"/>
          <p:cNvGrpSpPr/>
          <p:nvPr/>
        </p:nvGrpSpPr>
        <p:grpSpPr>
          <a:xfrm>
            <a:off x="507401" y="2561203"/>
            <a:ext cx="7694961" cy="2203868"/>
            <a:chOff x="507401" y="2561203"/>
            <a:chExt cx="7694961" cy="2203868"/>
          </a:xfrm>
        </p:grpSpPr>
        <p:grpSp>
          <p:nvGrpSpPr>
            <p:cNvPr id="485" name="Google Shape;485;p26"/>
            <p:cNvGrpSpPr/>
            <p:nvPr/>
          </p:nvGrpSpPr>
          <p:grpSpPr>
            <a:xfrm>
              <a:off x="936487" y="2597895"/>
              <a:ext cx="7265875" cy="1739171"/>
              <a:chOff x="872477" y="2521699"/>
              <a:chExt cx="7399058" cy="1739171"/>
            </a:xfrm>
          </p:grpSpPr>
          <p:sp>
            <p:nvSpPr>
              <p:cNvPr id="486" name="Google Shape;486;p26"/>
              <p:cNvSpPr/>
              <p:nvPr/>
            </p:nvSpPr>
            <p:spPr>
              <a:xfrm>
                <a:off x="872480" y="2521725"/>
                <a:ext cx="7394100" cy="173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 name="Google Shape;487;p26"/>
              <p:cNvGrpSpPr/>
              <p:nvPr/>
            </p:nvGrpSpPr>
            <p:grpSpPr>
              <a:xfrm>
                <a:off x="872477" y="2521699"/>
                <a:ext cx="7399058" cy="1739171"/>
                <a:chOff x="830400" y="2729250"/>
                <a:chExt cx="7399058" cy="1531500"/>
              </a:xfrm>
            </p:grpSpPr>
            <p:cxnSp>
              <p:nvCxnSpPr>
                <p:cNvPr id="488" name="Google Shape;488;p26"/>
                <p:cNvCxnSpPr/>
                <p:nvPr/>
              </p:nvCxnSpPr>
              <p:spPr>
                <a:xfrm>
                  <a:off x="835358" y="409891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489" name="Google Shape;489;p26"/>
                <p:cNvCxnSpPr/>
                <p:nvPr/>
              </p:nvCxnSpPr>
              <p:spPr>
                <a:xfrm>
                  <a:off x="835358" y="394673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490" name="Google Shape;490;p26"/>
                <p:cNvCxnSpPr/>
                <p:nvPr/>
              </p:nvCxnSpPr>
              <p:spPr>
                <a:xfrm>
                  <a:off x="830400" y="4258271"/>
                  <a:ext cx="7394100" cy="0"/>
                </a:xfrm>
                <a:prstGeom prst="straightConnector1">
                  <a:avLst/>
                </a:prstGeom>
                <a:noFill/>
                <a:ln cap="flat" cmpd="sng" w="9525">
                  <a:solidFill>
                    <a:srgbClr val="FFFFFF"/>
                  </a:solidFill>
                  <a:prstDash val="solid"/>
                  <a:round/>
                  <a:headEnd len="med" w="med" type="none"/>
                  <a:tailEnd len="med" w="med" type="none"/>
                </a:ln>
              </p:spPr>
            </p:cxnSp>
            <p:cxnSp>
              <p:nvCxnSpPr>
                <p:cNvPr id="491" name="Google Shape;491;p26"/>
                <p:cNvCxnSpPr/>
                <p:nvPr/>
              </p:nvCxnSpPr>
              <p:spPr>
                <a:xfrm rot="10800000">
                  <a:off x="83040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492" name="Google Shape;492;p26"/>
                <p:cNvCxnSpPr/>
                <p:nvPr/>
              </p:nvCxnSpPr>
              <p:spPr>
                <a:xfrm rot="10800000">
                  <a:off x="144656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493" name="Google Shape;493;p26"/>
                <p:cNvCxnSpPr/>
                <p:nvPr/>
              </p:nvCxnSpPr>
              <p:spPr>
                <a:xfrm rot="10800000">
                  <a:off x="452739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494" name="Google Shape;494;p26"/>
                <p:cNvCxnSpPr/>
                <p:nvPr/>
              </p:nvCxnSpPr>
              <p:spPr>
                <a:xfrm rot="10800000">
                  <a:off x="5143562"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495" name="Google Shape;495;p26"/>
                <p:cNvCxnSpPr/>
                <p:nvPr/>
              </p:nvCxnSpPr>
              <p:spPr>
                <a:xfrm rot="10800000">
                  <a:off x="5759728"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496" name="Google Shape;496;p26"/>
                <p:cNvCxnSpPr/>
                <p:nvPr/>
              </p:nvCxnSpPr>
              <p:spPr>
                <a:xfrm rot="10800000">
                  <a:off x="637589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497" name="Google Shape;497;p26"/>
                <p:cNvCxnSpPr/>
                <p:nvPr/>
              </p:nvCxnSpPr>
              <p:spPr>
                <a:xfrm rot="10800000">
                  <a:off x="822106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498" name="Google Shape;498;p26"/>
                <p:cNvCxnSpPr/>
                <p:nvPr/>
              </p:nvCxnSpPr>
              <p:spPr>
                <a:xfrm rot="10800000">
                  <a:off x="2062732"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499" name="Google Shape;499;p26"/>
                <p:cNvCxnSpPr/>
                <p:nvPr/>
              </p:nvCxnSpPr>
              <p:spPr>
                <a:xfrm rot="10800000">
                  <a:off x="2678898"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500" name="Google Shape;500;p26"/>
                <p:cNvCxnSpPr/>
                <p:nvPr/>
              </p:nvCxnSpPr>
              <p:spPr>
                <a:xfrm rot="10800000">
                  <a:off x="329506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501" name="Google Shape;501;p26"/>
                <p:cNvCxnSpPr/>
                <p:nvPr/>
              </p:nvCxnSpPr>
              <p:spPr>
                <a:xfrm rot="10800000">
                  <a:off x="391123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502" name="Google Shape;502;p26"/>
                <p:cNvCxnSpPr/>
                <p:nvPr/>
              </p:nvCxnSpPr>
              <p:spPr>
                <a:xfrm rot="10800000">
                  <a:off x="699206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503" name="Google Shape;503;p26"/>
                <p:cNvCxnSpPr/>
                <p:nvPr/>
              </p:nvCxnSpPr>
              <p:spPr>
                <a:xfrm rot="10800000">
                  <a:off x="760822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504" name="Google Shape;504;p26"/>
                <p:cNvCxnSpPr/>
                <p:nvPr/>
              </p:nvCxnSpPr>
              <p:spPr>
                <a:xfrm>
                  <a:off x="835358" y="379454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505" name="Google Shape;505;p26"/>
                <p:cNvCxnSpPr/>
                <p:nvPr/>
              </p:nvCxnSpPr>
              <p:spPr>
                <a:xfrm>
                  <a:off x="835358" y="364236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506" name="Google Shape;506;p26"/>
                <p:cNvCxnSpPr/>
                <p:nvPr/>
              </p:nvCxnSpPr>
              <p:spPr>
                <a:xfrm>
                  <a:off x="835358" y="349017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507" name="Google Shape;507;p26"/>
                <p:cNvCxnSpPr/>
                <p:nvPr/>
              </p:nvCxnSpPr>
              <p:spPr>
                <a:xfrm>
                  <a:off x="835358" y="333799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508" name="Google Shape;508;p26"/>
                <p:cNvCxnSpPr/>
                <p:nvPr/>
              </p:nvCxnSpPr>
              <p:spPr>
                <a:xfrm>
                  <a:off x="835358" y="318580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509" name="Google Shape;509;p26"/>
                <p:cNvCxnSpPr/>
                <p:nvPr/>
              </p:nvCxnSpPr>
              <p:spPr>
                <a:xfrm>
                  <a:off x="835358" y="303362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510" name="Google Shape;510;p26"/>
                <p:cNvCxnSpPr/>
                <p:nvPr/>
              </p:nvCxnSpPr>
              <p:spPr>
                <a:xfrm>
                  <a:off x="835358" y="288143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511" name="Google Shape;511;p26"/>
                <p:cNvCxnSpPr/>
                <p:nvPr/>
              </p:nvCxnSpPr>
              <p:spPr>
                <a:xfrm>
                  <a:off x="830400" y="2729250"/>
                  <a:ext cx="7394100" cy="0"/>
                </a:xfrm>
                <a:prstGeom prst="straightConnector1">
                  <a:avLst/>
                </a:prstGeom>
                <a:noFill/>
                <a:ln cap="flat" cmpd="sng" w="9525">
                  <a:solidFill>
                    <a:srgbClr val="FFFFFF"/>
                  </a:solidFill>
                  <a:prstDash val="solid"/>
                  <a:round/>
                  <a:headEnd len="med" w="med" type="none"/>
                  <a:tailEnd len="med" w="med" type="none"/>
                </a:ln>
              </p:spPr>
            </p:cxnSp>
          </p:grpSp>
        </p:grpSp>
        <p:sp>
          <p:nvSpPr>
            <p:cNvPr id="512" name="Google Shape;512;p26"/>
            <p:cNvSpPr txBox="1"/>
            <p:nvPr/>
          </p:nvSpPr>
          <p:spPr>
            <a:xfrm>
              <a:off x="1064592"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Jan</a:t>
              </a:r>
              <a:endParaRPr sz="700">
                <a:solidFill>
                  <a:srgbClr val="666666"/>
                </a:solidFill>
                <a:latin typeface="Lato"/>
                <a:ea typeface="Lato"/>
                <a:cs typeface="Lato"/>
                <a:sym typeface="Lato"/>
              </a:endParaRPr>
            </a:p>
          </p:txBody>
        </p:sp>
        <p:sp>
          <p:nvSpPr>
            <p:cNvPr id="513" name="Google Shape;513;p26"/>
            <p:cNvSpPr txBox="1"/>
            <p:nvPr/>
          </p:nvSpPr>
          <p:spPr>
            <a:xfrm>
              <a:off x="1681438" y="4390855"/>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Feb</a:t>
              </a:r>
              <a:endParaRPr sz="700">
                <a:solidFill>
                  <a:srgbClr val="666666"/>
                </a:solidFill>
                <a:latin typeface="Lato"/>
                <a:ea typeface="Lato"/>
                <a:cs typeface="Lato"/>
                <a:sym typeface="Lato"/>
              </a:endParaRPr>
            </a:p>
          </p:txBody>
        </p:sp>
        <p:sp>
          <p:nvSpPr>
            <p:cNvPr id="514" name="Google Shape;514;p26"/>
            <p:cNvSpPr txBox="1"/>
            <p:nvPr/>
          </p:nvSpPr>
          <p:spPr>
            <a:xfrm>
              <a:off x="2278946"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Mar</a:t>
              </a:r>
              <a:endParaRPr sz="700">
                <a:solidFill>
                  <a:srgbClr val="666666"/>
                </a:solidFill>
                <a:latin typeface="Lato"/>
                <a:ea typeface="Lato"/>
                <a:cs typeface="Lato"/>
                <a:sym typeface="Lato"/>
              </a:endParaRPr>
            </a:p>
          </p:txBody>
        </p:sp>
        <p:sp>
          <p:nvSpPr>
            <p:cNvPr id="515" name="Google Shape;515;p26"/>
            <p:cNvSpPr txBox="1"/>
            <p:nvPr/>
          </p:nvSpPr>
          <p:spPr>
            <a:xfrm>
              <a:off x="2886433"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Apr</a:t>
              </a:r>
              <a:endParaRPr sz="700">
                <a:solidFill>
                  <a:srgbClr val="666666"/>
                </a:solidFill>
                <a:latin typeface="Lato"/>
                <a:ea typeface="Lato"/>
                <a:cs typeface="Lato"/>
                <a:sym typeface="Lato"/>
              </a:endParaRPr>
            </a:p>
          </p:txBody>
        </p:sp>
        <p:sp>
          <p:nvSpPr>
            <p:cNvPr id="516" name="Google Shape;516;p26"/>
            <p:cNvSpPr txBox="1"/>
            <p:nvPr/>
          </p:nvSpPr>
          <p:spPr>
            <a:xfrm>
              <a:off x="3485495"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May</a:t>
              </a:r>
              <a:endParaRPr sz="700">
                <a:solidFill>
                  <a:srgbClr val="666666"/>
                </a:solidFill>
                <a:latin typeface="Lato"/>
                <a:ea typeface="Lato"/>
                <a:cs typeface="Lato"/>
                <a:sym typeface="Lato"/>
              </a:endParaRPr>
            </a:p>
          </p:txBody>
        </p:sp>
        <p:sp>
          <p:nvSpPr>
            <p:cNvPr id="517" name="Google Shape;517;p26"/>
            <p:cNvSpPr txBox="1"/>
            <p:nvPr/>
          </p:nvSpPr>
          <p:spPr>
            <a:xfrm>
              <a:off x="4092693"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Jun</a:t>
              </a:r>
              <a:endParaRPr sz="700">
                <a:solidFill>
                  <a:srgbClr val="666666"/>
                </a:solidFill>
                <a:latin typeface="Lato"/>
                <a:ea typeface="Lato"/>
                <a:cs typeface="Lato"/>
                <a:sym typeface="Lato"/>
              </a:endParaRPr>
            </a:p>
          </p:txBody>
        </p:sp>
        <p:sp>
          <p:nvSpPr>
            <p:cNvPr id="518" name="Google Shape;518;p26"/>
            <p:cNvSpPr txBox="1"/>
            <p:nvPr/>
          </p:nvSpPr>
          <p:spPr>
            <a:xfrm>
              <a:off x="4698726"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Jul</a:t>
              </a:r>
              <a:endParaRPr sz="700">
                <a:solidFill>
                  <a:srgbClr val="666666"/>
                </a:solidFill>
                <a:latin typeface="Lato"/>
                <a:ea typeface="Lato"/>
                <a:cs typeface="Lato"/>
                <a:sym typeface="Lato"/>
              </a:endParaRPr>
            </a:p>
          </p:txBody>
        </p:sp>
        <p:sp>
          <p:nvSpPr>
            <p:cNvPr id="519" name="Google Shape;519;p26"/>
            <p:cNvSpPr txBox="1"/>
            <p:nvPr/>
          </p:nvSpPr>
          <p:spPr>
            <a:xfrm>
              <a:off x="5300952"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Aug</a:t>
              </a:r>
              <a:endParaRPr sz="700">
                <a:solidFill>
                  <a:srgbClr val="666666"/>
                </a:solidFill>
                <a:latin typeface="Lato"/>
                <a:ea typeface="Lato"/>
                <a:cs typeface="Lato"/>
                <a:sym typeface="Lato"/>
              </a:endParaRPr>
            </a:p>
          </p:txBody>
        </p:sp>
        <p:sp>
          <p:nvSpPr>
            <p:cNvPr id="520" name="Google Shape;520;p26"/>
            <p:cNvSpPr txBox="1"/>
            <p:nvPr/>
          </p:nvSpPr>
          <p:spPr>
            <a:xfrm>
              <a:off x="5908336"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Sep</a:t>
              </a:r>
              <a:endParaRPr sz="700">
                <a:solidFill>
                  <a:srgbClr val="666666"/>
                </a:solidFill>
                <a:latin typeface="Lato"/>
                <a:ea typeface="Lato"/>
                <a:cs typeface="Lato"/>
                <a:sym typeface="Lato"/>
              </a:endParaRPr>
            </a:p>
          </p:txBody>
        </p:sp>
        <p:sp>
          <p:nvSpPr>
            <p:cNvPr id="521" name="Google Shape;521;p26"/>
            <p:cNvSpPr txBox="1"/>
            <p:nvPr/>
          </p:nvSpPr>
          <p:spPr>
            <a:xfrm>
              <a:off x="6512473"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Oct</a:t>
              </a:r>
              <a:endParaRPr sz="700">
                <a:solidFill>
                  <a:srgbClr val="666666"/>
                </a:solidFill>
                <a:latin typeface="Lato"/>
                <a:ea typeface="Lato"/>
                <a:cs typeface="Lato"/>
                <a:sym typeface="Lato"/>
              </a:endParaRPr>
            </a:p>
          </p:txBody>
        </p:sp>
        <p:sp>
          <p:nvSpPr>
            <p:cNvPr id="522" name="Google Shape;522;p26"/>
            <p:cNvSpPr txBox="1"/>
            <p:nvPr/>
          </p:nvSpPr>
          <p:spPr>
            <a:xfrm>
              <a:off x="7120044"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Nov</a:t>
              </a:r>
              <a:endParaRPr sz="700">
                <a:solidFill>
                  <a:srgbClr val="666666"/>
                </a:solidFill>
                <a:latin typeface="Lato"/>
                <a:ea typeface="Lato"/>
                <a:cs typeface="Lato"/>
                <a:sym typeface="Lato"/>
              </a:endParaRPr>
            </a:p>
          </p:txBody>
        </p:sp>
        <p:sp>
          <p:nvSpPr>
            <p:cNvPr id="523" name="Google Shape;523;p26"/>
            <p:cNvSpPr txBox="1"/>
            <p:nvPr/>
          </p:nvSpPr>
          <p:spPr>
            <a:xfrm>
              <a:off x="7722713"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Dec</a:t>
              </a:r>
              <a:endParaRPr sz="700">
                <a:solidFill>
                  <a:srgbClr val="666666"/>
                </a:solidFill>
                <a:latin typeface="Lato"/>
                <a:ea typeface="Lato"/>
                <a:cs typeface="Lato"/>
                <a:sym typeface="Lato"/>
              </a:endParaRPr>
            </a:p>
          </p:txBody>
        </p:sp>
        <p:sp>
          <p:nvSpPr>
            <p:cNvPr id="524" name="Google Shape;524;p26"/>
            <p:cNvSpPr txBox="1"/>
            <p:nvPr/>
          </p:nvSpPr>
          <p:spPr>
            <a:xfrm>
              <a:off x="634436" y="4280890"/>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0</a:t>
              </a:r>
              <a:endParaRPr sz="700">
                <a:solidFill>
                  <a:srgbClr val="666666"/>
                </a:solidFill>
                <a:latin typeface="Lato"/>
                <a:ea typeface="Lato"/>
                <a:cs typeface="Lato"/>
                <a:sym typeface="Lato"/>
              </a:endParaRPr>
            </a:p>
          </p:txBody>
        </p:sp>
        <p:sp>
          <p:nvSpPr>
            <p:cNvPr id="525" name="Google Shape;525;p26"/>
            <p:cNvSpPr txBox="1"/>
            <p:nvPr/>
          </p:nvSpPr>
          <p:spPr>
            <a:xfrm>
              <a:off x="634436" y="3934140"/>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20</a:t>
              </a:r>
              <a:endParaRPr sz="700">
                <a:solidFill>
                  <a:srgbClr val="666666"/>
                </a:solidFill>
                <a:latin typeface="Lato"/>
                <a:ea typeface="Lato"/>
                <a:cs typeface="Lato"/>
                <a:sym typeface="Lato"/>
              </a:endParaRPr>
            </a:p>
          </p:txBody>
        </p:sp>
        <p:sp>
          <p:nvSpPr>
            <p:cNvPr id="526" name="Google Shape;526;p26"/>
            <p:cNvSpPr txBox="1"/>
            <p:nvPr/>
          </p:nvSpPr>
          <p:spPr>
            <a:xfrm>
              <a:off x="634436" y="3590088"/>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40</a:t>
              </a:r>
              <a:endParaRPr sz="700">
                <a:solidFill>
                  <a:srgbClr val="666666"/>
                </a:solidFill>
                <a:latin typeface="Lato"/>
                <a:ea typeface="Lato"/>
                <a:cs typeface="Lato"/>
                <a:sym typeface="Lato"/>
              </a:endParaRPr>
            </a:p>
          </p:txBody>
        </p:sp>
        <p:sp>
          <p:nvSpPr>
            <p:cNvPr id="527" name="Google Shape;527;p26"/>
            <p:cNvSpPr txBox="1"/>
            <p:nvPr/>
          </p:nvSpPr>
          <p:spPr>
            <a:xfrm>
              <a:off x="634436" y="3246037"/>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60</a:t>
              </a:r>
              <a:endParaRPr sz="700">
                <a:solidFill>
                  <a:srgbClr val="666666"/>
                </a:solidFill>
                <a:latin typeface="Lato"/>
                <a:ea typeface="Lato"/>
                <a:cs typeface="Lato"/>
                <a:sym typeface="Lato"/>
              </a:endParaRPr>
            </a:p>
          </p:txBody>
        </p:sp>
        <p:sp>
          <p:nvSpPr>
            <p:cNvPr id="528" name="Google Shape;528;p26"/>
            <p:cNvSpPr txBox="1"/>
            <p:nvPr/>
          </p:nvSpPr>
          <p:spPr>
            <a:xfrm>
              <a:off x="634436" y="2904684"/>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80</a:t>
              </a:r>
              <a:endParaRPr sz="700">
                <a:solidFill>
                  <a:srgbClr val="666666"/>
                </a:solidFill>
                <a:latin typeface="Lato"/>
                <a:ea typeface="Lato"/>
                <a:cs typeface="Lato"/>
                <a:sym typeface="Lato"/>
              </a:endParaRPr>
            </a:p>
          </p:txBody>
        </p:sp>
        <p:sp>
          <p:nvSpPr>
            <p:cNvPr id="529" name="Google Shape;529;p26"/>
            <p:cNvSpPr txBox="1"/>
            <p:nvPr/>
          </p:nvSpPr>
          <p:spPr>
            <a:xfrm>
              <a:off x="507401" y="2561203"/>
              <a:ext cx="4707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100</a:t>
              </a:r>
              <a:endParaRPr sz="700">
                <a:solidFill>
                  <a:srgbClr val="666666"/>
                </a:solidFill>
                <a:latin typeface="Lato"/>
                <a:ea typeface="Lato"/>
                <a:cs typeface="Lato"/>
                <a:sym typeface="Lato"/>
              </a:endParaRPr>
            </a:p>
          </p:txBody>
        </p:sp>
        <p:sp>
          <p:nvSpPr>
            <p:cNvPr id="530" name="Google Shape;530;p26"/>
            <p:cNvSpPr/>
            <p:nvPr/>
          </p:nvSpPr>
          <p:spPr>
            <a:xfrm rot="-5400000">
              <a:off x="1459133"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rot="-5400000">
              <a:off x="1232158"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rot="-5400000">
              <a:off x="848133"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6"/>
            <p:cNvSpPr/>
            <p:nvPr/>
          </p:nvSpPr>
          <p:spPr>
            <a:xfrm rot="-5400000">
              <a:off x="621158"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6"/>
            <p:cNvSpPr/>
            <p:nvPr/>
          </p:nvSpPr>
          <p:spPr>
            <a:xfrm rot="-5400000">
              <a:off x="3263182"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6"/>
            <p:cNvSpPr/>
            <p:nvPr/>
          </p:nvSpPr>
          <p:spPr>
            <a:xfrm rot="-5400000">
              <a:off x="3036207"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6"/>
            <p:cNvSpPr/>
            <p:nvPr/>
          </p:nvSpPr>
          <p:spPr>
            <a:xfrm rot="-5400000">
              <a:off x="2664135"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6"/>
            <p:cNvSpPr/>
            <p:nvPr/>
          </p:nvSpPr>
          <p:spPr>
            <a:xfrm rot="-5400000">
              <a:off x="2437160"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rot="-5400000">
              <a:off x="205933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p:nvPr/>
          </p:nvSpPr>
          <p:spPr>
            <a:xfrm rot="-5400000">
              <a:off x="183236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6"/>
            <p:cNvSpPr/>
            <p:nvPr/>
          </p:nvSpPr>
          <p:spPr>
            <a:xfrm rot="-5400000">
              <a:off x="6290680"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6"/>
            <p:cNvSpPr/>
            <p:nvPr/>
          </p:nvSpPr>
          <p:spPr>
            <a:xfrm rot="-5400000">
              <a:off x="6063705"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6"/>
            <p:cNvSpPr/>
            <p:nvPr/>
          </p:nvSpPr>
          <p:spPr>
            <a:xfrm rot="-5400000">
              <a:off x="689877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6"/>
            <p:cNvSpPr/>
            <p:nvPr/>
          </p:nvSpPr>
          <p:spPr>
            <a:xfrm rot="-5400000">
              <a:off x="667180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6"/>
            <p:cNvSpPr/>
            <p:nvPr/>
          </p:nvSpPr>
          <p:spPr>
            <a:xfrm rot="-5400000">
              <a:off x="7500628"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6"/>
            <p:cNvSpPr/>
            <p:nvPr/>
          </p:nvSpPr>
          <p:spPr>
            <a:xfrm rot="-5400000">
              <a:off x="7273653"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6"/>
            <p:cNvSpPr/>
            <p:nvPr/>
          </p:nvSpPr>
          <p:spPr>
            <a:xfrm rot="-5400000">
              <a:off x="3871775"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6"/>
            <p:cNvSpPr/>
            <p:nvPr/>
          </p:nvSpPr>
          <p:spPr>
            <a:xfrm rot="-5400000">
              <a:off x="3644800"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6"/>
            <p:cNvSpPr/>
            <p:nvPr/>
          </p:nvSpPr>
          <p:spPr>
            <a:xfrm rot="-5400000">
              <a:off x="4477176"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6"/>
            <p:cNvSpPr/>
            <p:nvPr/>
          </p:nvSpPr>
          <p:spPr>
            <a:xfrm rot="-5400000">
              <a:off x="4250201"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6"/>
            <p:cNvSpPr/>
            <p:nvPr/>
          </p:nvSpPr>
          <p:spPr>
            <a:xfrm rot="-5400000">
              <a:off x="5079878"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6"/>
            <p:cNvSpPr/>
            <p:nvPr/>
          </p:nvSpPr>
          <p:spPr>
            <a:xfrm rot="-5400000">
              <a:off x="4852903"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6"/>
            <p:cNvSpPr/>
            <p:nvPr/>
          </p:nvSpPr>
          <p:spPr>
            <a:xfrm rot="-5400000">
              <a:off x="568527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6"/>
            <p:cNvSpPr/>
            <p:nvPr/>
          </p:nvSpPr>
          <p:spPr>
            <a:xfrm rot="-5400000">
              <a:off x="545830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26"/>
            <p:cNvGrpSpPr/>
            <p:nvPr/>
          </p:nvGrpSpPr>
          <p:grpSpPr>
            <a:xfrm>
              <a:off x="3958087" y="4513371"/>
              <a:ext cx="1222696" cy="251700"/>
              <a:chOff x="3996676" y="4556904"/>
              <a:chExt cx="1222696" cy="251700"/>
            </a:xfrm>
          </p:grpSpPr>
          <p:sp>
            <p:nvSpPr>
              <p:cNvPr id="555" name="Google Shape;555;p26"/>
              <p:cNvSpPr/>
              <p:nvPr/>
            </p:nvSpPr>
            <p:spPr>
              <a:xfrm>
                <a:off x="3996676" y="4670225"/>
                <a:ext cx="60300" cy="60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6"/>
              <p:cNvSpPr txBox="1"/>
              <p:nvPr/>
            </p:nvSpPr>
            <p:spPr>
              <a:xfrm>
                <a:off x="4004722" y="4556904"/>
                <a:ext cx="565200" cy="2517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01</a:t>
                </a:r>
                <a:endParaRPr sz="700">
                  <a:solidFill>
                    <a:srgbClr val="000000"/>
                  </a:solidFill>
                  <a:latin typeface="Lato"/>
                  <a:ea typeface="Lato"/>
                  <a:cs typeface="Lato"/>
                  <a:sym typeface="Lato"/>
                </a:endParaRPr>
              </a:p>
            </p:txBody>
          </p:sp>
          <p:sp>
            <p:nvSpPr>
              <p:cNvPr id="557" name="Google Shape;557;p26"/>
              <p:cNvSpPr/>
              <p:nvPr/>
            </p:nvSpPr>
            <p:spPr>
              <a:xfrm>
                <a:off x="4646126" y="4670225"/>
                <a:ext cx="60300" cy="60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6"/>
              <p:cNvSpPr txBox="1"/>
              <p:nvPr/>
            </p:nvSpPr>
            <p:spPr>
              <a:xfrm>
                <a:off x="4654172" y="4556904"/>
                <a:ext cx="565200" cy="2517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a:t>
                </a:r>
                <a:r>
                  <a:rPr lang="en-GB" sz="700">
                    <a:latin typeface="Lato"/>
                    <a:ea typeface="Lato"/>
                    <a:cs typeface="Lato"/>
                    <a:sym typeface="Lato"/>
                  </a:rPr>
                  <a:t>2</a:t>
                </a:r>
                <a:endParaRPr sz="700">
                  <a:solidFill>
                    <a:srgbClr val="000000"/>
                  </a:solidFill>
                  <a:latin typeface="Lato"/>
                  <a:ea typeface="Lato"/>
                  <a:cs typeface="Lato"/>
                  <a:sym typeface="Lato"/>
                </a:endParaRPr>
              </a:p>
            </p:txBody>
          </p:sp>
        </p:grpSp>
      </p:grpSp>
      <p:pic>
        <p:nvPicPr>
          <p:cNvPr id="559" name="Google Shape;559;p26"/>
          <p:cNvPicPr preferRelativeResize="0"/>
          <p:nvPr/>
        </p:nvPicPr>
        <p:blipFill>
          <a:blip r:embed="rId3">
            <a:alphaModFix/>
          </a:blip>
          <a:stretch>
            <a:fillRect/>
          </a:stretch>
        </p:blipFill>
        <p:spPr>
          <a:xfrm>
            <a:off x="722700" y="2034150"/>
            <a:ext cx="7446800" cy="3109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